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1" d="100"/>
          <a:sy n="61" d="100"/>
        </p:scale>
        <p:origin x="-1104" y="-8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1FB422E6-3207-4B4B-B659-FFCC46F8D369}" type="datetimeFigureOut">
              <a:rPr lang="en-US" smtClean="0"/>
              <a:pPr/>
              <a:t>4/15/2014</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4D545864-4DD9-4CA6-B3A6-8FCB4EF4FD3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FB422E6-3207-4B4B-B659-FFCC46F8D369}" type="datetimeFigureOut">
              <a:rPr lang="en-US" smtClean="0"/>
              <a:pPr/>
              <a:t>4/15/2014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545864-4DD9-4CA6-B3A6-8FCB4EF4FD3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FB422E6-3207-4B4B-B659-FFCC46F8D369}" type="datetimeFigureOut">
              <a:rPr lang="en-US" smtClean="0"/>
              <a:pPr/>
              <a:t>4/15/2014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545864-4DD9-4CA6-B3A6-8FCB4EF4FD3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1FB422E6-3207-4B4B-B659-FFCC46F8D369}" type="datetimeFigureOut">
              <a:rPr lang="en-US" smtClean="0"/>
              <a:pPr/>
              <a:t>4/15/2014</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4D545864-4DD9-4CA6-B3A6-8FCB4EF4FD3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1FB422E6-3207-4B4B-B659-FFCC46F8D369}" type="datetimeFigureOut">
              <a:rPr lang="en-US" smtClean="0"/>
              <a:pPr/>
              <a:t>4/15/2014</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4D545864-4DD9-4CA6-B3A6-8FCB4EF4FD33}"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1FB422E6-3207-4B4B-B659-FFCC46F8D369}" type="datetimeFigureOut">
              <a:rPr lang="en-US" smtClean="0"/>
              <a:pPr/>
              <a:t>4/15/2014</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4D545864-4DD9-4CA6-B3A6-8FCB4EF4FD3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1FB422E6-3207-4B4B-B659-FFCC46F8D369}" type="datetimeFigureOut">
              <a:rPr lang="en-US" smtClean="0"/>
              <a:pPr/>
              <a:t>4/15/2014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4D545864-4DD9-4CA6-B3A6-8FCB4EF4FD33}"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1FB422E6-3207-4B4B-B659-FFCC46F8D369}" type="datetimeFigureOut">
              <a:rPr lang="en-US" smtClean="0"/>
              <a:pPr/>
              <a:t>4/15/2014</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545864-4DD9-4CA6-B3A6-8FCB4EF4FD3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FB422E6-3207-4B4B-B659-FFCC46F8D369}" type="datetimeFigureOut">
              <a:rPr lang="en-US" smtClean="0"/>
              <a:pPr/>
              <a:t>4/15/2014</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545864-4DD9-4CA6-B3A6-8FCB4EF4FD3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1FB422E6-3207-4B4B-B659-FFCC46F8D369}" type="datetimeFigureOut">
              <a:rPr lang="en-US" smtClean="0"/>
              <a:pPr/>
              <a:t>4/15/2014</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545864-4DD9-4CA6-B3A6-8FCB4EF4FD3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1FB422E6-3207-4B4B-B659-FFCC46F8D369}" type="datetimeFigureOut">
              <a:rPr lang="en-US" smtClean="0"/>
              <a:pPr/>
              <a:t>4/15/2014</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4D545864-4DD9-4CA6-B3A6-8FCB4EF4FD33}"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1FB422E6-3207-4B4B-B659-FFCC46F8D369}" type="datetimeFigureOut">
              <a:rPr lang="en-US" smtClean="0"/>
              <a:pPr/>
              <a:t>4/15/2014</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4D545864-4DD9-4CA6-B3A6-8FCB4EF4FD33}"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video" Target="file:///C:\Users\aperez7\Desktop\Simpson+Evolution-Mobile.mp4"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Evolution-Natural Selection</a:t>
            </a:r>
            <a:endParaRPr lang="en-US" dirty="0"/>
          </a:p>
        </p:txBody>
      </p:sp>
      <p:sp>
        <p:nvSpPr>
          <p:cNvPr id="3" name="Subtitle 2"/>
          <p:cNvSpPr>
            <a:spLocks noGrp="1"/>
          </p:cNvSpPr>
          <p:nvPr>
            <p:ph type="subTitle" idx="1"/>
          </p:nvPr>
        </p:nvSpPr>
        <p:spPr/>
        <p:txBody>
          <a:bodyPr/>
          <a:lstStyle/>
          <a:p>
            <a:r>
              <a:rPr lang="en-US" dirty="0" smtClean="0"/>
              <a:t>Biology</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half" idx="1"/>
          </p:nvPr>
        </p:nvSpPr>
        <p:spPr/>
        <p:txBody>
          <a:bodyPr/>
          <a:lstStyle/>
          <a:p>
            <a:r>
              <a:rPr lang="en-US" dirty="0" smtClean="0"/>
              <a:t>If you have variation, differential reproduction, and heredity, you will have evolution by natural selection as an outcome. It is as simple as that. </a:t>
            </a:r>
            <a:endParaRPr lang="en-US" dirty="0"/>
          </a:p>
        </p:txBody>
      </p:sp>
      <p:pic>
        <p:nvPicPr>
          <p:cNvPr id="5" name="Content Placeholder 4" descr="browngreenbeetles1.gif"/>
          <p:cNvPicPr>
            <a:picLocks noGrp="1" noChangeAspect="1"/>
          </p:cNvPicPr>
          <p:nvPr>
            <p:ph sz="half" idx="2"/>
          </p:nvPr>
        </p:nvPicPr>
        <p:blipFill>
          <a:blip r:embed="rId2" cstate="print"/>
          <a:stretch>
            <a:fillRect/>
          </a:stretch>
        </p:blipFill>
        <p:spPr>
          <a:xfrm>
            <a:off x="4762500" y="1905000"/>
            <a:ext cx="3162300" cy="3162300"/>
          </a:xfr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Natural Selection Cont</a:t>
            </a:r>
            <a:endParaRPr lang="en-US" dirty="0"/>
          </a:p>
        </p:txBody>
      </p:sp>
      <p:sp>
        <p:nvSpPr>
          <p:cNvPr id="3" name="Content Placeholder 2"/>
          <p:cNvSpPr>
            <a:spLocks noGrp="1"/>
          </p:cNvSpPr>
          <p:nvPr>
            <p:ph sz="half" idx="1"/>
          </p:nvPr>
        </p:nvSpPr>
        <p:spPr/>
        <p:txBody>
          <a:bodyPr/>
          <a:lstStyle/>
          <a:p>
            <a:r>
              <a:rPr lang="en-US" dirty="0" smtClean="0"/>
              <a:t>Follow the link to learn more about Natural Selection and Darwin</a:t>
            </a:r>
            <a:endParaRPr lang="en-US" dirty="0"/>
          </a:p>
        </p:txBody>
      </p:sp>
      <p:pic>
        <p:nvPicPr>
          <p:cNvPr id="5" name="Content Placeholder 4" descr="SNATURAL_375_1.jpg"/>
          <p:cNvPicPr>
            <a:picLocks noGrp="1" noChangeAspect="1"/>
          </p:cNvPicPr>
          <p:nvPr>
            <p:ph sz="half" idx="2"/>
          </p:nvPr>
        </p:nvPicPr>
        <p:blipFill>
          <a:blip r:embed="rId2" cstate="print"/>
          <a:stretch>
            <a:fillRect/>
          </a:stretch>
        </p:blipFill>
        <p:spPr>
          <a:xfrm>
            <a:off x="4914900" y="2057400"/>
            <a:ext cx="3333750" cy="3333750"/>
          </a:xfr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Evolution </a:t>
            </a:r>
            <a:endParaRPr lang="en-US" dirty="0"/>
          </a:p>
        </p:txBody>
      </p:sp>
      <p:sp>
        <p:nvSpPr>
          <p:cNvPr id="3" name="Content Placeholder 2"/>
          <p:cNvSpPr>
            <a:spLocks noGrp="1"/>
          </p:cNvSpPr>
          <p:nvPr>
            <p:ph idx="1"/>
          </p:nvPr>
        </p:nvSpPr>
        <p:spPr/>
        <p:txBody>
          <a:bodyPr/>
          <a:lstStyle/>
          <a:p>
            <a:r>
              <a:rPr lang="en-US" dirty="0" smtClean="0"/>
              <a:t>Change in species over </a:t>
            </a:r>
            <a:r>
              <a:rPr lang="en-US" dirty="0" smtClean="0"/>
              <a:t>time, it is </a:t>
            </a:r>
            <a:r>
              <a:rPr lang="en-US" dirty="0" smtClean="0"/>
              <a:t>descent with modification</a:t>
            </a:r>
            <a:r>
              <a:rPr lang="en-US" dirty="0" smtClean="0"/>
              <a:t>-Watch </a:t>
            </a:r>
            <a:r>
              <a:rPr lang="en-US" dirty="0" smtClean="0"/>
              <a:t>Video</a:t>
            </a:r>
            <a:endParaRPr lang="en-US" dirty="0"/>
          </a:p>
        </p:txBody>
      </p:sp>
      <p:pic>
        <p:nvPicPr>
          <p:cNvPr id="8" name="Simpson+Evolution-Mobile.mp4">
            <a:hlinkClick r:id="" action="ppaction://media"/>
          </p:cNvPr>
          <p:cNvPicPr>
            <a:picLocks noRot="1" noChangeAspect="1"/>
          </p:cNvPicPr>
          <p:nvPr>
            <a:videoFile r:link="rId1"/>
          </p:nvPr>
        </p:nvPicPr>
        <p:blipFill>
          <a:blip r:embed="rId3" cstate="print"/>
          <a:stretch>
            <a:fillRect/>
          </a:stretch>
        </p:blipFill>
        <p:spPr>
          <a:xfrm>
            <a:off x="1600200" y="2514600"/>
            <a:ext cx="5207000" cy="3276600"/>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8"/>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8"/>
                                        </p:tgtEl>
                                      </p:cBhvr>
                                    </p:cmd>
                                  </p:childTnLst>
                                </p:cTn>
                              </p:par>
                            </p:childTnLst>
                          </p:cTn>
                        </p:par>
                      </p:childTnLst>
                    </p:cTn>
                  </p:par>
                </p:childTnLst>
              </p:cTn>
              <p:nextCondLst>
                <p:cond evt="onClick" delay="0">
                  <p:tgtEl>
                    <p:spTgt spid="8"/>
                  </p:tgtEl>
                </p:cond>
              </p:nextCondLst>
            </p:seq>
            <p:video fullScrn="1">
              <p:cMediaNode>
                <p:cTn id="7" fill="hold" display="0">
                  <p:stCondLst>
                    <p:cond delay="indefinite"/>
                  </p:stCondLst>
                  <p:endCondLst>
                    <p:cond evt="onNext" delay="0">
                      <p:tgtEl>
                        <p:sldTgt/>
                      </p:tgtEl>
                    </p:cond>
                    <p:cond evt="onPrev" delay="0">
                      <p:tgtEl>
                        <p:sldTgt/>
                      </p:tgtEl>
                    </p:cond>
                  </p:endCondLst>
                </p:cTn>
                <p:tgtEl>
                  <p:spTgt spid="8"/>
                </p:tgtEl>
              </p:cMediaNode>
            </p:video>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Decent with modifications</a:t>
            </a:r>
            <a:endParaRPr lang="en-US" dirty="0"/>
          </a:p>
        </p:txBody>
      </p:sp>
      <p:sp>
        <p:nvSpPr>
          <p:cNvPr id="3" name="Content Placeholder 2"/>
          <p:cNvSpPr>
            <a:spLocks noGrp="1"/>
          </p:cNvSpPr>
          <p:nvPr>
            <p:ph sz="half" idx="1"/>
          </p:nvPr>
        </p:nvSpPr>
        <p:spPr/>
        <p:txBody>
          <a:bodyPr>
            <a:normAutofit fontScale="92500" lnSpcReduction="20000"/>
          </a:bodyPr>
          <a:lstStyle/>
          <a:p>
            <a:r>
              <a:rPr lang="en-US" dirty="0" smtClean="0"/>
              <a:t>This definition encompasses </a:t>
            </a:r>
            <a:r>
              <a:rPr lang="en-US" b="1" dirty="0" smtClean="0"/>
              <a:t>small-scale evolution</a:t>
            </a:r>
            <a:r>
              <a:rPr lang="en-US" dirty="0" smtClean="0"/>
              <a:t> (changes in gene frequency in a population from one generation to the next) </a:t>
            </a:r>
            <a:endParaRPr lang="en-US" dirty="0" smtClean="0"/>
          </a:p>
          <a:p>
            <a:r>
              <a:rPr lang="en-US" dirty="0" smtClean="0"/>
              <a:t>and </a:t>
            </a:r>
            <a:r>
              <a:rPr lang="en-US" b="1" dirty="0" smtClean="0"/>
              <a:t>large-scale evolution </a:t>
            </a:r>
            <a:r>
              <a:rPr lang="en-US" dirty="0" smtClean="0"/>
              <a:t>(the descent of different species from a common ancestor over many generations</a:t>
            </a:r>
            <a:r>
              <a:rPr lang="en-US" dirty="0" smtClean="0"/>
              <a:t>).</a:t>
            </a:r>
          </a:p>
          <a:p>
            <a:r>
              <a:rPr lang="en-US" dirty="0" smtClean="0"/>
              <a:t> </a:t>
            </a:r>
            <a:r>
              <a:rPr lang="en-US" dirty="0" smtClean="0"/>
              <a:t>Evolution helps us to understand the history of life.</a:t>
            </a:r>
            <a:endParaRPr lang="en-US" dirty="0"/>
          </a:p>
        </p:txBody>
      </p:sp>
      <p:pic>
        <p:nvPicPr>
          <p:cNvPr id="8" name="Content Placeholder 7" descr="short term change.jpg"/>
          <p:cNvPicPr>
            <a:picLocks noGrp="1" noChangeAspect="1"/>
          </p:cNvPicPr>
          <p:nvPr>
            <p:ph sz="half" idx="2"/>
          </p:nvPr>
        </p:nvPicPr>
        <p:blipFill>
          <a:blip r:embed="rId2" cstate="print"/>
          <a:stretch>
            <a:fillRect/>
          </a:stretch>
        </p:blipFill>
        <p:spPr>
          <a:xfrm>
            <a:off x="5562600" y="1235879"/>
            <a:ext cx="2362200" cy="2433167"/>
          </a:xfrm>
        </p:spPr>
      </p:pic>
      <p:pic>
        <p:nvPicPr>
          <p:cNvPr id="9" name="Picture 8" descr="long term change.jpg"/>
          <p:cNvPicPr>
            <a:picLocks noChangeAspect="1"/>
          </p:cNvPicPr>
          <p:nvPr/>
        </p:nvPicPr>
        <p:blipFill>
          <a:blip r:embed="rId3" cstate="print"/>
          <a:stretch>
            <a:fillRect/>
          </a:stretch>
        </p:blipFill>
        <p:spPr>
          <a:xfrm>
            <a:off x="5355771" y="4238625"/>
            <a:ext cx="2645229" cy="2314575"/>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Central Idea</a:t>
            </a:r>
            <a:endParaRPr lang="en-US" dirty="0"/>
          </a:p>
        </p:txBody>
      </p:sp>
      <p:sp>
        <p:nvSpPr>
          <p:cNvPr id="3" name="Content Placeholder 2"/>
          <p:cNvSpPr>
            <a:spLocks noGrp="1"/>
          </p:cNvSpPr>
          <p:nvPr>
            <p:ph sz="half" idx="1"/>
          </p:nvPr>
        </p:nvSpPr>
        <p:spPr/>
        <p:txBody>
          <a:bodyPr>
            <a:normAutofit fontScale="85000" lnSpcReduction="20000"/>
          </a:bodyPr>
          <a:lstStyle/>
          <a:p>
            <a:r>
              <a:rPr lang="en-US" dirty="0" smtClean="0"/>
              <a:t>The central idea of biological evolution is that all life on Earth shares a common ancestor, just as you and your cousins share a common grandmother</a:t>
            </a:r>
            <a:r>
              <a:rPr lang="en-US" dirty="0" smtClean="0"/>
              <a:t>.</a:t>
            </a:r>
          </a:p>
          <a:p>
            <a:pPr>
              <a:buNone/>
            </a:pPr>
            <a:endParaRPr lang="en-US" dirty="0" smtClean="0"/>
          </a:p>
          <a:p>
            <a:r>
              <a:rPr lang="en-US" dirty="0" smtClean="0"/>
              <a:t>Through the process of descent with modification, the common ancestor of life on Earth gave rise to the fantastic diversity that we see documented in the fossil record and around us today. </a:t>
            </a:r>
          </a:p>
          <a:p>
            <a:endParaRPr lang="en-US" dirty="0"/>
          </a:p>
        </p:txBody>
      </p:sp>
      <p:sp>
        <p:nvSpPr>
          <p:cNvPr id="4" name="Content Placeholder 3"/>
          <p:cNvSpPr>
            <a:spLocks noGrp="1"/>
          </p:cNvSpPr>
          <p:nvPr>
            <p:ph sz="half" idx="2"/>
          </p:nvPr>
        </p:nvSpPr>
        <p:spPr/>
        <p:txBody>
          <a:bodyPr>
            <a:normAutofit fontScale="85000" lnSpcReduction="20000"/>
          </a:bodyPr>
          <a:lstStyle/>
          <a:p>
            <a:r>
              <a:rPr lang="en-US" dirty="0" smtClean="0"/>
              <a:t>Evolution means that we're all distant cousins: humans and oak trees, hummingbirds and whales.</a:t>
            </a:r>
            <a:endParaRPr lang="en-US" dirty="0"/>
          </a:p>
        </p:txBody>
      </p:sp>
      <p:pic>
        <p:nvPicPr>
          <p:cNvPr id="5" name="Picture 4" descr="shrewsbury_cartoon_festival-400x310.jpg"/>
          <p:cNvPicPr>
            <a:picLocks noChangeAspect="1"/>
          </p:cNvPicPr>
          <p:nvPr/>
        </p:nvPicPr>
        <p:blipFill>
          <a:blip r:embed="rId2" cstate="print"/>
          <a:stretch>
            <a:fillRect/>
          </a:stretch>
        </p:blipFill>
        <p:spPr>
          <a:xfrm>
            <a:off x="4569541" y="3276600"/>
            <a:ext cx="4227871" cy="3276600"/>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Natural Selection</a:t>
            </a:r>
            <a:endParaRPr lang="en-US" dirty="0"/>
          </a:p>
        </p:txBody>
      </p:sp>
      <p:sp>
        <p:nvSpPr>
          <p:cNvPr id="3" name="Content Placeholder 2"/>
          <p:cNvSpPr>
            <a:spLocks noGrp="1"/>
          </p:cNvSpPr>
          <p:nvPr>
            <p:ph sz="half" idx="1"/>
          </p:nvPr>
        </p:nvSpPr>
        <p:spPr/>
        <p:txBody>
          <a:bodyPr/>
          <a:lstStyle/>
          <a:p>
            <a:r>
              <a:rPr lang="en-US" dirty="0" smtClean="0"/>
              <a:t>Natural selection is one of the basic mechanisms of evolution, along with mutation, migration, and genetic drift.</a:t>
            </a:r>
            <a:endParaRPr lang="en-US" dirty="0"/>
          </a:p>
        </p:txBody>
      </p:sp>
      <p:pic>
        <p:nvPicPr>
          <p:cNvPr id="5" name="Content Placeholder 4" descr="adaptive radiation.jpg"/>
          <p:cNvPicPr>
            <a:picLocks noGrp="1" noChangeAspect="1"/>
          </p:cNvPicPr>
          <p:nvPr>
            <p:ph sz="half" idx="2"/>
          </p:nvPr>
        </p:nvPicPr>
        <p:blipFill>
          <a:blip r:embed="rId2" cstate="print"/>
          <a:stretch>
            <a:fillRect/>
          </a:stretch>
        </p:blipFill>
        <p:spPr>
          <a:xfrm>
            <a:off x="4160837" y="2057400"/>
            <a:ext cx="4701223" cy="3368040"/>
          </a:xfr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Natural Selection-</a:t>
            </a:r>
            <a:r>
              <a:rPr lang="en-US" dirty="0" err="1" smtClean="0"/>
              <a:t>Variaton</a:t>
            </a:r>
            <a:r>
              <a:rPr lang="en-US" dirty="0" smtClean="0"/>
              <a:t> of Traits</a:t>
            </a:r>
            <a:endParaRPr lang="en-US" dirty="0"/>
          </a:p>
        </p:txBody>
      </p:sp>
      <p:sp>
        <p:nvSpPr>
          <p:cNvPr id="3" name="Content Placeholder 2"/>
          <p:cNvSpPr>
            <a:spLocks noGrp="1"/>
          </p:cNvSpPr>
          <p:nvPr>
            <p:ph sz="half" idx="1"/>
          </p:nvPr>
        </p:nvSpPr>
        <p:spPr/>
        <p:txBody>
          <a:bodyPr>
            <a:normAutofit fontScale="92500"/>
          </a:bodyPr>
          <a:lstStyle/>
          <a:p>
            <a:r>
              <a:rPr lang="en-US" dirty="0" smtClean="0"/>
              <a:t>Darwin’s grand idea of evolution by natural selection is relatively simple but often misunderstood. To find out how it works, imagine a population of beetles</a:t>
            </a:r>
            <a:r>
              <a:rPr lang="en-US" dirty="0" smtClean="0"/>
              <a:t>:</a:t>
            </a:r>
          </a:p>
          <a:p>
            <a:r>
              <a:rPr lang="en-US" b="1" dirty="0" smtClean="0"/>
              <a:t>There is variation in traits.</a:t>
            </a:r>
            <a:r>
              <a:rPr lang="en-US" dirty="0" smtClean="0"/>
              <a:t/>
            </a:r>
            <a:br>
              <a:rPr lang="en-US" dirty="0" smtClean="0"/>
            </a:br>
            <a:r>
              <a:rPr lang="en-US" dirty="0" smtClean="0"/>
              <a:t>For example, some beetles are green and some are brown.</a:t>
            </a:r>
            <a:endParaRPr lang="en-US" dirty="0"/>
          </a:p>
        </p:txBody>
      </p:sp>
      <p:pic>
        <p:nvPicPr>
          <p:cNvPr id="5" name="Content Placeholder 4" descr="browngreenbeetles1.gif"/>
          <p:cNvPicPr>
            <a:picLocks noGrp="1" noChangeAspect="1"/>
          </p:cNvPicPr>
          <p:nvPr>
            <p:ph sz="half" idx="2"/>
          </p:nvPr>
        </p:nvPicPr>
        <p:blipFill>
          <a:blip r:embed="rId2" cstate="print"/>
          <a:stretch>
            <a:fillRect/>
          </a:stretch>
        </p:blipFill>
        <p:spPr>
          <a:xfrm>
            <a:off x="5219700" y="2362200"/>
            <a:ext cx="2895600" cy="2895600"/>
          </a:xfr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Natural Selection-Differential Reproduction</a:t>
            </a:r>
            <a:endParaRPr lang="en-US" dirty="0"/>
          </a:p>
        </p:txBody>
      </p:sp>
      <p:sp>
        <p:nvSpPr>
          <p:cNvPr id="3" name="Content Placeholder 2"/>
          <p:cNvSpPr>
            <a:spLocks noGrp="1"/>
          </p:cNvSpPr>
          <p:nvPr>
            <p:ph sz="half" idx="1"/>
          </p:nvPr>
        </p:nvSpPr>
        <p:spPr/>
        <p:txBody>
          <a:bodyPr>
            <a:normAutofit fontScale="92500" lnSpcReduction="10000"/>
          </a:bodyPr>
          <a:lstStyle/>
          <a:p>
            <a:r>
              <a:rPr lang="en-US" b="1" dirty="0" smtClean="0"/>
              <a:t>There is differential reproduction.</a:t>
            </a:r>
            <a:r>
              <a:rPr lang="en-US" dirty="0" smtClean="0"/>
              <a:t/>
            </a:r>
            <a:br>
              <a:rPr lang="en-US" dirty="0" smtClean="0"/>
            </a:br>
            <a:r>
              <a:rPr lang="en-US" dirty="0" smtClean="0"/>
              <a:t>Since the environment can’t support unlimited population growth, not all individuals get to reproduce to their full potential. In this example, green beetles tend to get eaten by birds and survive to reproduce less often than brown beetles do.</a:t>
            </a:r>
          </a:p>
        </p:txBody>
      </p:sp>
      <p:pic>
        <p:nvPicPr>
          <p:cNvPr id="5" name="Content Placeholder 4" descr="browngreenbeetles2.gif"/>
          <p:cNvPicPr>
            <a:picLocks noGrp="1" noChangeAspect="1"/>
          </p:cNvPicPr>
          <p:nvPr>
            <p:ph sz="half" idx="2"/>
          </p:nvPr>
        </p:nvPicPr>
        <p:blipFill>
          <a:blip r:embed="rId2" cstate="print"/>
          <a:stretch>
            <a:fillRect/>
          </a:stretch>
        </p:blipFill>
        <p:spPr>
          <a:xfrm>
            <a:off x="4572000" y="2362200"/>
            <a:ext cx="4295140" cy="2895600"/>
          </a:xfr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Natural Selection-Heredity</a:t>
            </a:r>
            <a:endParaRPr lang="en-US" dirty="0"/>
          </a:p>
        </p:txBody>
      </p:sp>
      <p:sp>
        <p:nvSpPr>
          <p:cNvPr id="3" name="Content Placeholder 2"/>
          <p:cNvSpPr>
            <a:spLocks noGrp="1"/>
          </p:cNvSpPr>
          <p:nvPr>
            <p:ph sz="half" idx="1"/>
          </p:nvPr>
        </p:nvSpPr>
        <p:spPr/>
        <p:txBody>
          <a:bodyPr/>
          <a:lstStyle/>
          <a:p>
            <a:r>
              <a:rPr lang="en-US" b="1" dirty="0" smtClean="0"/>
              <a:t>There is heredity.</a:t>
            </a:r>
            <a:r>
              <a:rPr lang="en-US" dirty="0" smtClean="0"/>
              <a:t/>
            </a:r>
            <a:br>
              <a:rPr lang="en-US" dirty="0" smtClean="0"/>
            </a:br>
            <a:r>
              <a:rPr lang="en-US" dirty="0" smtClean="0"/>
              <a:t>The surviving brown beetles have brown baby beetles because this trait has a genetic basis.</a:t>
            </a:r>
            <a:endParaRPr lang="en-US" dirty="0"/>
          </a:p>
        </p:txBody>
      </p:sp>
      <p:pic>
        <p:nvPicPr>
          <p:cNvPr id="5" name="Content Placeholder 4" descr="browngreenbeetles3.gif"/>
          <p:cNvPicPr>
            <a:picLocks noGrp="1" noChangeAspect="1"/>
          </p:cNvPicPr>
          <p:nvPr>
            <p:ph sz="half" idx="2"/>
          </p:nvPr>
        </p:nvPicPr>
        <p:blipFill>
          <a:blip r:embed="rId2" cstate="print"/>
          <a:stretch>
            <a:fillRect/>
          </a:stretch>
        </p:blipFill>
        <p:spPr>
          <a:xfrm>
            <a:off x="4953000" y="2095500"/>
            <a:ext cx="3543300" cy="3543300"/>
          </a:xfr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half" idx="1"/>
          </p:nvPr>
        </p:nvSpPr>
        <p:spPr/>
        <p:txBody>
          <a:bodyPr>
            <a:normAutofit lnSpcReduction="10000"/>
          </a:bodyPr>
          <a:lstStyle/>
          <a:p>
            <a:r>
              <a:rPr lang="en-US" b="1" dirty="0" smtClean="0"/>
              <a:t>End result:</a:t>
            </a:r>
            <a:r>
              <a:rPr lang="en-US" dirty="0" smtClean="0"/>
              <a:t/>
            </a:r>
            <a:br>
              <a:rPr lang="en-US" dirty="0" smtClean="0"/>
            </a:br>
            <a:r>
              <a:rPr lang="en-US" dirty="0" smtClean="0"/>
              <a:t>The more advantageous trait, brown coloration, which allows the beetle to have more offspring, becomes more common in the population. If this process continues, eventually, all individuals in the population will be brown.</a:t>
            </a:r>
            <a:endParaRPr lang="en-US" dirty="0"/>
          </a:p>
        </p:txBody>
      </p:sp>
      <p:pic>
        <p:nvPicPr>
          <p:cNvPr id="5" name="Content Placeholder 4" descr="browngreenbeetles4.gif"/>
          <p:cNvPicPr>
            <a:picLocks noGrp="1" noChangeAspect="1"/>
          </p:cNvPicPr>
          <p:nvPr>
            <p:ph sz="half" idx="2"/>
          </p:nvPr>
        </p:nvPicPr>
        <p:blipFill>
          <a:blip r:embed="rId2" cstate="print"/>
          <a:stretch>
            <a:fillRect/>
          </a:stretch>
        </p:blipFill>
        <p:spPr>
          <a:xfrm>
            <a:off x="4991100" y="2133600"/>
            <a:ext cx="2971800" cy="2971800"/>
          </a:xfrm>
        </p:spPr>
      </p:pic>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101</TotalTime>
  <Words>271</Words>
  <Application>Microsoft Office PowerPoint</Application>
  <PresentationFormat>On-screen Show (4:3)</PresentationFormat>
  <Paragraphs>26</Paragraphs>
  <Slides>11</Slides>
  <Notes>0</Notes>
  <HiddenSlides>0</HiddenSlides>
  <MMClips>1</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Trek</vt:lpstr>
      <vt:lpstr>Evolution-Natural Selection</vt:lpstr>
      <vt:lpstr>What is Evolution </vt:lpstr>
      <vt:lpstr>Decent with modifications</vt:lpstr>
      <vt:lpstr>Central Idea</vt:lpstr>
      <vt:lpstr>Natural Selection</vt:lpstr>
      <vt:lpstr>Natural Selection-Variaton of Traits</vt:lpstr>
      <vt:lpstr>Natural Selection-Differential Reproduction</vt:lpstr>
      <vt:lpstr>Natural Selection-Heredity</vt:lpstr>
      <vt:lpstr>Slide 9</vt:lpstr>
      <vt:lpstr>Slide 10</vt:lpstr>
      <vt:lpstr>Natural Selection Cont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Evolution-Natural Selection</dc:title>
  <dc:creator>EPISD</dc:creator>
  <cp:lastModifiedBy>EPISD</cp:lastModifiedBy>
  <cp:revision>2</cp:revision>
  <dcterms:created xsi:type="dcterms:W3CDTF">2014-04-14T22:59:34Z</dcterms:created>
  <dcterms:modified xsi:type="dcterms:W3CDTF">2014-04-15T15:30:47Z</dcterms:modified>
</cp:coreProperties>
</file>