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9" r:id="rId16"/>
    <p:sldId id="268" r:id="rId17"/>
    <p:sldId id="270" r:id="rId18"/>
    <p:sldId id="271" r:id="rId19"/>
    <p:sldId id="273" r:id="rId20"/>
    <p:sldId id="272" r:id="rId21"/>
    <p:sldId id="274" r:id="rId22"/>
    <p:sldId id="276" r:id="rId23"/>
    <p:sldId id="277" r:id="rId24"/>
    <p:sldId id="287" r:id="rId25"/>
    <p:sldId id="288" r:id="rId26"/>
    <p:sldId id="278" r:id="rId27"/>
    <p:sldId id="279" r:id="rId28"/>
    <p:sldId id="280" r:id="rId29"/>
    <p:sldId id="281" r:id="rId30"/>
    <p:sldId id="282" r:id="rId31"/>
    <p:sldId id="283" r:id="rId32"/>
    <p:sldId id="284" r:id="rId33"/>
    <p:sldId id="285" r:id="rId34"/>
    <p:sldId id="28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94709" autoAdjust="0"/>
  </p:normalViewPr>
  <p:slideViewPr>
    <p:cSldViewPr>
      <p:cViewPr>
        <p:scale>
          <a:sx n="77" d="100"/>
          <a:sy n="77" d="100"/>
        </p:scale>
        <p:origin x="-49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BEE01-D4C2-417F-884F-AFDFCBD8B819}" type="datetimeFigureOut">
              <a:rPr lang="en-US" smtClean="0"/>
              <a:pPr/>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5BEE01-D4C2-417F-884F-AFDFCBD8B819}" type="datetimeFigureOut">
              <a:rPr lang="en-US" smtClean="0"/>
              <a:pPr/>
              <a:t>4/13/2014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5BEE01-D4C2-417F-884F-AFDFCBD8B819}" type="datetimeFigureOut">
              <a:rPr lang="en-US" smtClean="0"/>
              <a:pPr/>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5BEE01-D4C2-417F-884F-AFDFCBD8B819}" type="datetimeFigureOut">
              <a:rPr lang="en-US" smtClean="0"/>
              <a:pPr/>
              <a:t>4/13/2014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5BEE01-D4C2-417F-884F-AFDFCBD8B819}" type="datetimeFigureOut">
              <a:rPr lang="en-US" smtClean="0"/>
              <a:pPr/>
              <a:t>4/13/2014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BEE01-D4C2-417F-884F-AFDFCBD8B819}" type="datetimeFigureOut">
              <a:rPr lang="en-US" smtClean="0"/>
              <a:pPr/>
              <a:t>4/13/2014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BEE01-D4C2-417F-884F-AFDFCBD8B819}" type="datetimeFigureOut">
              <a:rPr lang="en-US" smtClean="0"/>
              <a:pPr/>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BEE01-D4C2-417F-884F-AFDFCBD8B819}" type="datetimeFigureOut">
              <a:rPr lang="en-US" smtClean="0"/>
              <a:pPr/>
              <a:t>4/13/2014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EE0F30-D67E-4DDF-8B52-F5F3F619D26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BEE01-D4C2-417F-884F-AFDFCBD8B819}" type="datetimeFigureOut">
              <a:rPr lang="en-US" smtClean="0"/>
              <a:pPr/>
              <a:t>4/13/2014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E0F30-D67E-4DDF-8B52-F5F3F619D2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image" Target="../media/image22.jpeg"/><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28599" y="609600"/>
            <a:ext cx="8686801"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457200"/>
            <a:ext cx="8915400" cy="3539430"/>
          </a:xfrm>
          <a:prstGeom prst="rect">
            <a:avLst/>
          </a:prstGeom>
          <a:noFill/>
        </p:spPr>
        <p:txBody>
          <a:bodyPr wrap="square" rtlCol="0">
            <a:spAutoFit/>
          </a:bodyPr>
          <a:lstStyle/>
          <a:p>
            <a:pPr marL="457200" indent="-457200">
              <a:buAutoNum type="alphaUcPeriod" startAt="2"/>
            </a:pPr>
            <a:r>
              <a:rPr lang="en-US" sz="2800" b="1" u="sng" dirty="0" smtClean="0"/>
              <a:t>Food Chain</a:t>
            </a:r>
            <a:r>
              <a:rPr lang="en-US" sz="2800" dirty="0" smtClean="0"/>
              <a:t>—series of steps in which organisms </a:t>
            </a:r>
            <a:r>
              <a:rPr lang="en-US" sz="2800" b="1" u="sng" dirty="0" smtClean="0"/>
              <a:t>transfer energy</a:t>
            </a:r>
            <a:r>
              <a:rPr lang="en-US" sz="2800" dirty="0" smtClean="0"/>
              <a:t> by eating and being eaten</a:t>
            </a:r>
          </a:p>
          <a:p>
            <a:pPr marL="457200" indent="-457200">
              <a:buAutoNum type="alphaUcPeriod" startAt="2"/>
            </a:pPr>
            <a:endParaRPr lang="en-US" sz="2800" dirty="0"/>
          </a:p>
          <a:p>
            <a:pPr marL="914400" lvl="1" indent="-457200">
              <a:buAutoNum type="arabicPeriod"/>
            </a:pPr>
            <a:r>
              <a:rPr lang="en-US" sz="2800" dirty="0" smtClean="0"/>
              <a:t>Arrows go in the </a:t>
            </a:r>
            <a:r>
              <a:rPr lang="en-US" sz="2800" b="1" u="sng" dirty="0" smtClean="0"/>
              <a:t>direction</a:t>
            </a:r>
            <a:r>
              <a:rPr lang="en-US" sz="2800" dirty="0" smtClean="0"/>
              <a:t> of how energy is </a:t>
            </a:r>
            <a:r>
              <a:rPr lang="en-US" sz="2800" b="1" u="sng" dirty="0" smtClean="0"/>
              <a:t>transferred</a:t>
            </a:r>
          </a:p>
          <a:p>
            <a:pPr marL="914400" lvl="1" indent="-457200">
              <a:buAutoNum type="arabicPeriod"/>
            </a:pPr>
            <a:endParaRPr lang="en-US" sz="2800" u="sng" dirty="0" smtClean="0"/>
          </a:p>
          <a:p>
            <a:pPr marL="914400" lvl="1" indent="-457200">
              <a:buAutoNum type="arabicPeriod"/>
            </a:pPr>
            <a:r>
              <a:rPr lang="en-US" sz="2800" dirty="0" smtClean="0"/>
              <a:t>Start with </a:t>
            </a:r>
            <a:r>
              <a:rPr lang="en-US" sz="2800" b="1" u="sng" dirty="0" smtClean="0"/>
              <a:t>producer</a:t>
            </a:r>
            <a:r>
              <a:rPr lang="en-US" sz="2800" dirty="0" smtClean="0"/>
              <a:t> and end with top </a:t>
            </a:r>
            <a:r>
              <a:rPr lang="en-US" sz="2800" b="1" u="sng" dirty="0" smtClean="0"/>
              <a:t>consumer</a:t>
            </a:r>
          </a:p>
          <a:p>
            <a:pPr marL="1371600" lvl="2" indent="-457200"/>
            <a:r>
              <a:rPr lang="en-US" sz="2800" dirty="0" smtClean="0"/>
              <a:t>or carnivore</a:t>
            </a:r>
            <a:r>
              <a:rPr lang="en-US" sz="2800" u="sng" dirty="0" smtClean="0"/>
              <a:t> </a:t>
            </a:r>
          </a:p>
        </p:txBody>
      </p:sp>
      <p:grpSp>
        <p:nvGrpSpPr>
          <p:cNvPr id="28" name="Group 27"/>
          <p:cNvGrpSpPr/>
          <p:nvPr/>
        </p:nvGrpSpPr>
        <p:grpSpPr>
          <a:xfrm>
            <a:off x="228600" y="4038600"/>
            <a:ext cx="8915400" cy="2590800"/>
            <a:chOff x="228600" y="4267200"/>
            <a:chExt cx="8915400" cy="2590800"/>
          </a:xfrm>
        </p:grpSpPr>
        <p:grpSp>
          <p:nvGrpSpPr>
            <p:cNvPr id="25" name="Group 24"/>
            <p:cNvGrpSpPr/>
            <p:nvPr/>
          </p:nvGrpSpPr>
          <p:grpSpPr>
            <a:xfrm>
              <a:off x="228600" y="4267200"/>
              <a:ext cx="8915400" cy="2590800"/>
              <a:chOff x="228600" y="4572000"/>
              <a:chExt cx="8915400" cy="2590800"/>
            </a:xfrm>
          </p:grpSpPr>
          <p:sp>
            <p:nvSpPr>
              <p:cNvPr id="4" name="TextBox 3"/>
              <p:cNvSpPr txBox="1"/>
              <p:nvPr/>
            </p:nvSpPr>
            <p:spPr>
              <a:xfrm>
                <a:off x="228600" y="4572000"/>
                <a:ext cx="8915400" cy="523220"/>
              </a:xfrm>
              <a:prstGeom prst="rect">
                <a:avLst/>
              </a:prstGeom>
              <a:noFill/>
            </p:spPr>
            <p:txBody>
              <a:bodyPr wrap="square" rtlCol="0">
                <a:spAutoFit/>
              </a:bodyPr>
              <a:lstStyle/>
              <a:p>
                <a:r>
                  <a:rPr lang="en-US" sz="2800" dirty="0" smtClean="0"/>
                  <a:t>Ex:   </a:t>
                </a:r>
                <a:r>
                  <a:rPr lang="en-US" sz="2800" b="1" u="sng" dirty="0" smtClean="0"/>
                  <a:t>grass</a:t>
                </a:r>
                <a:r>
                  <a:rPr lang="en-US" sz="2800" b="1" dirty="0" smtClean="0"/>
                  <a:t>                 </a:t>
                </a:r>
                <a:r>
                  <a:rPr lang="en-US" sz="2800" b="1" u="sng" dirty="0" smtClean="0"/>
                  <a:t>cricket</a:t>
                </a:r>
                <a:r>
                  <a:rPr lang="en-US" sz="2800" b="1" dirty="0" smtClean="0"/>
                  <a:t>                    </a:t>
                </a:r>
                <a:r>
                  <a:rPr lang="en-US" sz="2800" b="1" u="sng" dirty="0" smtClean="0"/>
                  <a:t>frog</a:t>
                </a:r>
                <a:r>
                  <a:rPr lang="en-US" sz="2800" b="1" dirty="0" smtClean="0"/>
                  <a:t>                 </a:t>
                </a:r>
                <a:r>
                  <a:rPr lang="en-US" sz="2800" b="1" u="sng" dirty="0" smtClean="0"/>
                  <a:t>raccoon</a:t>
                </a:r>
              </a:p>
            </p:txBody>
          </p:sp>
          <p:pic>
            <p:nvPicPr>
              <p:cNvPr id="13" name="Picture 3"/>
              <p:cNvPicPr>
                <a:picLocks noChangeAspect="1" noChangeArrowheads="1"/>
              </p:cNvPicPr>
              <p:nvPr/>
            </p:nvPicPr>
            <p:blipFill>
              <a:blip r:embed="rId2" cstate="print"/>
              <a:srcRect/>
              <a:stretch>
                <a:fillRect/>
              </a:stretch>
            </p:blipFill>
            <p:spPr bwMode="auto">
              <a:xfrm>
                <a:off x="1066800" y="5105400"/>
                <a:ext cx="609600" cy="1482885"/>
              </a:xfrm>
              <a:prstGeom prst="rect">
                <a:avLst/>
              </a:prstGeom>
              <a:noFill/>
              <a:ln w="9525">
                <a:noFill/>
                <a:miter lim="800000"/>
                <a:headEnd/>
                <a:tailEnd/>
              </a:ln>
              <a:effectLst/>
            </p:spPr>
          </p:pic>
          <p:pic>
            <p:nvPicPr>
              <p:cNvPr id="2050" name="Picture 2" descr="C:\Documents and Settings\D0803679\Local Settings\Temporary Internet Files\Content.IE5\K9T7U9DN\MCj04380230000[1].png"/>
              <p:cNvPicPr>
                <a:picLocks noChangeAspect="1" noChangeArrowheads="1"/>
              </p:cNvPicPr>
              <p:nvPr/>
            </p:nvPicPr>
            <p:blipFill>
              <a:blip r:embed="rId3" cstate="print"/>
              <a:srcRect/>
              <a:stretch>
                <a:fillRect/>
              </a:stretch>
            </p:blipFill>
            <p:spPr bwMode="auto">
              <a:xfrm>
                <a:off x="2743200" y="4800600"/>
                <a:ext cx="1371600" cy="1371600"/>
              </a:xfrm>
              <a:prstGeom prst="rect">
                <a:avLst/>
              </a:prstGeom>
              <a:noFill/>
            </p:spPr>
          </p:pic>
          <p:pic>
            <p:nvPicPr>
              <p:cNvPr id="2056" name="Picture 8" descr="C:\Documents and Settings\D0803679\Local Settings\Temporary Internet Files\Content.IE5\F2NI5AL6\MCj03361050000[1].wmf"/>
              <p:cNvPicPr>
                <a:picLocks noChangeAspect="1" noChangeArrowheads="1"/>
              </p:cNvPicPr>
              <p:nvPr/>
            </p:nvPicPr>
            <p:blipFill>
              <a:blip r:embed="rId4" cstate="print"/>
              <a:srcRect/>
              <a:stretch>
                <a:fillRect/>
              </a:stretch>
            </p:blipFill>
            <p:spPr bwMode="auto">
              <a:xfrm>
                <a:off x="5105400" y="5105400"/>
                <a:ext cx="1549519" cy="901574"/>
              </a:xfrm>
              <a:prstGeom prst="rect">
                <a:avLst/>
              </a:prstGeom>
              <a:noFill/>
            </p:spPr>
          </p:pic>
          <p:pic>
            <p:nvPicPr>
              <p:cNvPr id="24" name="Picture 23" descr="raccoon2.jpg"/>
              <p:cNvPicPr>
                <a:picLocks noChangeAspect="1"/>
              </p:cNvPicPr>
              <p:nvPr/>
            </p:nvPicPr>
            <p:blipFill>
              <a:blip r:embed="rId5" cstate="print"/>
              <a:stretch>
                <a:fillRect/>
              </a:stretch>
            </p:blipFill>
            <p:spPr>
              <a:xfrm>
                <a:off x="7391400" y="5076116"/>
                <a:ext cx="1569058" cy="2086684"/>
              </a:xfrm>
              <a:prstGeom prst="rect">
                <a:avLst/>
              </a:prstGeom>
            </p:spPr>
          </p:pic>
        </p:grpSp>
        <p:grpSp>
          <p:nvGrpSpPr>
            <p:cNvPr id="27" name="Group 26"/>
            <p:cNvGrpSpPr/>
            <p:nvPr/>
          </p:nvGrpSpPr>
          <p:grpSpPr>
            <a:xfrm>
              <a:off x="1905000" y="4495800"/>
              <a:ext cx="5638800" cy="1588"/>
              <a:chOff x="1905000" y="4648200"/>
              <a:chExt cx="5638800" cy="1588"/>
            </a:xfrm>
          </p:grpSpPr>
          <p:cxnSp>
            <p:nvCxnSpPr>
              <p:cNvPr id="8" name="Straight Arrow Connector 7"/>
              <p:cNvCxnSpPr/>
              <p:nvPr/>
            </p:nvCxnSpPr>
            <p:spPr>
              <a:xfrm>
                <a:off x="1905000" y="4648200"/>
                <a:ext cx="10668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324600" y="4648200"/>
                <a:ext cx="12192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14800" y="4648200"/>
                <a:ext cx="1371600" cy="158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xEl>
                                              <p:pRg st="4" end="4"/>
                                            </p:txEl>
                                          </p:spTgt>
                                        </p:tgtEl>
                                      </p:cBhvr>
                                    </p:animEffect>
                                  </p:childTnLst>
                                </p:cTn>
                              </p:par>
                              <p:par>
                                <p:cTn id="24" presetID="29"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p:cTn id="26" dur="1000" fill="hold"/>
                                        <p:tgtEl>
                                          <p:spTgt spid="2">
                                            <p:txEl>
                                              <p:pRg st="5" end="5"/>
                                            </p:txEl>
                                          </p:spTgt>
                                        </p:tgtEl>
                                        <p:attrNameLst>
                                          <p:attrName>ppt_x</p:attrName>
                                        </p:attrNameLst>
                                      </p:cBhvr>
                                      <p:tavLst>
                                        <p:tav tm="0">
                                          <p:val>
                                            <p:strVal val="#ppt_x-.2"/>
                                          </p:val>
                                        </p:tav>
                                        <p:tav tm="100000">
                                          <p:val>
                                            <p:strVal val="#ppt_x"/>
                                          </p:val>
                                        </p:tav>
                                      </p:tavLst>
                                    </p:anim>
                                    <p:anim calcmode="lin" valueType="num">
                                      <p:cBhvr>
                                        <p:cTn id="27" dur="1000" fill="hold"/>
                                        <p:tgtEl>
                                          <p:spTgt spid="2">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1000" fill="hold"/>
                                        <p:tgtEl>
                                          <p:spTgt spid="28"/>
                                        </p:tgtEl>
                                        <p:attrNameLst>
                                          <p:attrName>ppt_w</p:attrName>
                                        </p:attrNameLst>
                                      </p:cBhvr>
                                      <p:tavLst>
                                        <p:tav tm="0">
                                          <p:val>
                                            <p:strVal val="#ppt_w*0.70"/>
                                          </p:val>
                                        </p:tav>
                                        <p:tav tm="100000">
                                          <p:val>
                                            <p:strVal val="#ppt_w"/>
                                          </p:val>
                                        </p:tav>
                                      </p:tavLst>
                                    </p:anim>
                                    <p:anim calcmode="lin" valueType="num">
                                      <p:cBhvr>
                                        <p:cTn id="34" dur="1000" fill="hold"/>
                                        <p:tgtEl>
                                          <p:spTgt spid="28"/>
                                        </p:tgtEl>
                                        <p:attrNameLst>
                                          <p:attrName>ppt_h</p:attrName>
                                        </p:attrNameLst>
                                      </p:cBhvr>
                                      <p:tavLst>
                                        <p:tav tm="0">
                                          <p:val>
                                            <p:strVal val="#ppt_h"/>
                                          </p:val>
                                        </p:tav>
                                        <p:tav tm="100000">
                                          <p:val>
                                            <p:strVal val="#ppt_h"/>
                                          </p:val>
                                        </p:tav>
                                      </p:tavLst>
                                    </p:anim>
                                    <p:animEffect transition="in" filter="fade">
                                      <p:cBhvr>
                                        <p:cTn id="3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16000"/>
          </a:srgbClr>
        </a:solidFill>
        <a:effectLst/>
      </p:bgPr>
    </p:bg>
    <p:spTree>
      <p:nvGrpSpPr>
        <p:cNvPr id="1" name=""/>
        <p:cNvGrpSpPr/>
        <p:nvPr/>
      </p:nvGrpSpPr>
      <p:grpSpPr>
        <a:xfrm>
          <a:off x="0" y="0"/>
          <a:ext cx="0" cy="0"/>
          <a:chOff x="0" y="0"/>
          <a:chExt cx="0" cy="0"/>
        </a:xfrm>
      </p:grpSpPr>
      <p:sp>
        <p:nvSpPr>
          <p:cNvPr id="2" name="TextBox 1"/>
          <p:cNvSpPr txBox="1"/>
          <p:nvPr/>
        </p:nvSpPr>
        <p:spPr>
          <a:xfrm>
            <a:off x="0" y="304800"/>
            <a:ext cx="9144000" cy="523220"/>
          </a:xfrm>
          <a:prstGeom prst="rect">
            <a:avLst/>
          </a:prstGeom>
          <a:noFill/>
        </p:spPr>
        <p:txBody>
          <a:bodyPr wrap="square" rtlCol="0">
            <a:spAutoFit/>
          </a:bodyPr>
          <a:lstStyle/>
          <a:p>
            <a:pPr algn="ctr"/>
            <a:r>
              <a:rPr lang="en-US" sz="2800" dirty="0" smtClean="0"/>
              <a:t>C.  </a:t>
            </a:r>
            <a:r>
              <a:rPr lang="en-US" sz="2800" b="1" u="sng" dirty="0" smtClean="0"/>
              <a:t>Food Web</a:t>
            </a:r>
            <a:r>
              <a:rPr lang="en-US" sz="2800" dirty="0" smtClean="0"/>
              <a:t>—</a:t>
            </a:r>
            <a:r>
              <a:rPr lang="en-US" sz="2800" b="1" u="sng" dirty="0" smtClean="0"/>
              <a:t>network</a:t>
            </a:r>
            <a:r>
              <a:rPr lang="en-US" sz="2800" dirty="0" smtClean="0"/>
              <a:t> of food </a:t>
            </a:r>
            <a:r>
              <a:rPr lang="en-US" sz="2800" b="1" u="sng" dirty="0" smtClean="0"/>
              <a:t>chains</a:t>
            </a:r>
            <a:r>
              <a:rPr lang="en-US" sz="2800" dirty="0" smtClean="0"/>
              <a:t> within an ecosystem</a:t>
            </a:r>
            <a:endParaRPr lang="en-US" sz="2800" dirty="0"/>
          </a:p>
        </p:txBody>
      </p:sp>
      <p:sp>
        <p:nvSpPr>
          <p:cNvPr id="163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533400" y="5715000"/>
            <a:ext cx="8382000" cy="959237"/>
          </a:xfrm>
          <a:prstGeom prst="rect">
            <a:avLst/>
          </a:prstGeom>
          <a:noFill/>
        </p:spPr>
        <p:txBody>
          <a:bodyPr wrap="square" rtlCol="0">
            <a:spAutoFit/>
          </a:bodyPr>
          <a:lstStyle/>
          <a:p>
            <a:pPr>
              <a:spcAft>
                <a:spcPts val="1000"/>
              </a:spcAft>
            </a:pPr>
            <a:r>
              <a:rPr lang="en-US" sz="2400" dirty="0" smtClean="0"/>
              <a:t>Which of the organisms above is the producer? </a:t>
            </a:r>
            <a:endParaRPr lang="en-US" sz="2400" b="1" dirty="0" smtClean="0"/>
          </a:p>
          <a:p>
            <a:r>
              <a:rPr lang="en-US" sz="2400" dirty="0" smtClean="0"/>
              <a:t>Which of the organisms above is the top consumer? </a:t>
            </a:r>
            <a:endParaRPr lang="en-US" sz="2400" dirty="0"/>
          </a:p>
        </p:txBody>
      </p:sp>
      <p:grpSp>
        <p:nvGrpSpPr>
          <p:cNvPr id="27" name="Group 26"/>
          <p:cNvGrpSpPr/>
          <p:nvPr/>
        </p:nvGrpSpPr>
        <p:grpSpPr>
          <a:xfrm>
            <a:off x="533400" y="1143000"/>
            <a:ext cx="8088630" cy="4329864"/>
            <a:chOff x="228600" y="1143000"/>
            <a:chExt cx="8088630" cy="4329864"/>
          </a:xfrm>
        </p:grpSpPr>
        <p:grpSp>
          <p:nvGrpSpPr>
            <p:cNvPr id="16385" name="Group 1"/>
            <p:cNvGrpSpPr>
              <a:grpSpLocks noChangeAspect="1"/>
            </p:cNvGrpSpPr>
            <p:nvPr/>
          </p:nvGrpSpPr>
          <p:grpSpPr bwMode="auto">
            <a:xfrm>
              <a:off x="1524000" y="1981200"/>
              <a:ext cx="5892835" cy="3429000"/>
              <a:chOff x="3127" y="-345"/>
              <a:chExt cx="4685" cy="3086"/>
            </a:xfrm>
          </p:grpSpPr>
          <p:sp>
            <p:nvSpPr>
              <p:cNvPr id="16398" name="AutoShape 14"/>
              <p:cNvSpPr>
                <a:spLocks noChangeAspect="1" noChangeArrowheads="1" noTextEdit="1"/>
              </p:cNvSpPr>
              <p:nvPr/>
            </p:nvSpPr>
            <p:spPr bwMode="auto">
              <a:xfrm>
                <a:off x="3127" y="-345"/>
                <a:ext cx="4650" cy="308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7" name="Text Box 13"/>
              <p:cNvSpPr txBox="1">
                <a:spLocks noChangeArrowheads="1"/>
              </p:cNvSpPr>
              <p:nvPr/>
            </p:nvSpPr>
            <p:spPr bwMode="auto">
              <a:xfrm>
                <a:off x="4702" y="-34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Hawks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6" name="Text Box 12"/>
              <p:cNvSpPr txBox="1">
                <a:spLocks noChangeArrowheads="1"/>
              </p:cNvSpPr>
              <p:nvPr/>
            </p:nvSpPr>
            <p:spPr bwMode="auto">
              <a:xfrm>
                <a:off x="3127" y="73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Weasels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5" name="Text Box 11"/>
              <p:cNvSpPr txBox="1">
                <a:spLocks noChangeArrowheads="1"/>
              </p:cNvSpPr>
              <p:nvPr/>
            </p:nvSpPr>
            <p:spPr bwMode="auto">
              <a:xfrm>
                <a:off x="6577" y="73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Raccoons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4" name="Text Box 10"/>
              <p:cNvSpPr txBox="1">
                <a:spLocks noChangeArrowheads="1"/>
              </p:cNvSpPr>
              <p:nvPr/>
            </p:nvSpPr>
            <p:spPr bwMode="auto">
              <a:xfrm>
                <a:off x="4927" y="1352"/>
                <a:ext cx="7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Mice</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3" name="Text Box 9"/>
              <p:cNvSpPr txBox="1">
                <a:spLocks noChangeArrowheads="1"/>
              </p:cNvSpPr>
              <p:nvPr/>
            </p:nvSpPr>
            <p:spPr bwMode="auto">
              <a:xfrm>
                <a:off x="6762" y="2261"/>
                <a:ext cx="1050" cy="480"/>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Grass</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6392" name="Line 8"/>
              <p:cNvSpPr>
                <a:spLocks noChangeShapeType="1"/>
              </p:cNvSpPr>
              <p:nvPr/>
            </p:nvSpPr>
            <p:spPr bwMode="auto">
              <a:xfrm flipH="1" flipV="1">
                <a:off x="5247" y="-2"/>
                <a:ext cx="36" cy="1372"/>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91" name="Line 7"/>
              <p:cNvSpPr>
                <a:spLocks noChangeShapeType="1"/>
              </p:cNvSpPr>
              <p:nvPr/>
            </p:nvSpPr>
            <p:spPr bwMode="auto">
              <a:xfrm flipV="1">
                <a:off x="3733" y="-2"/>
                <a:ext cx="1151" cy="75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90" name="Line 6"/>
              <p:cNvSpPr>
                <a:spLocks noChangeShapeType="1"/>
              </p:cNvSpPr>
              <p:nvPr/>
            </p:nvSpPr>
            <p:spPr bwMode="auto">
              <a:xfrm flipH="1" flipV="1">
                <a:off x="5677" y="118"/>
                <a:ext cx="1267" cy="63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9" name="Line 5"/>
              <p:cNvSpPr>
                <a:spLocks noChangeShapeType="1"/>
              </p:cNvSpPr>
              <p:nvPr/>
            </p:nvSpPr>
            <p:spPr bwMode="auto">
              <a:xfrm flipV="1">
                <a:off x="5550" y="1095"/>
                <a:ext cx="1030" cy="343"/>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8" name="Line 4"/>
              <p:cNvSpPr>
                <a:spLocks noChangeShapeType="1"/>
              </p:cNvSpPr>
              <p:nvPr/>
            </p:nvSpPr>
            <p:spPr bwMode="auto">
              <a:xfrm flipH="1" flipV="1">
                <a:off x="3975" y="1095"/>
                <a:ext cx="1030" cy="411"/>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7" name="Line 3"/>
              <p:cNvSpPr>
                <a:spLocks noChangeShapeType="1"/>
              </p:cNvSpPr>
              <p:nvPr/>
            </p:nvSpPr>
            <p:spPr bwMode="auto">
              <a:xfrm flipH="1" flipV="1">
                <a:off x="5611" y="1644"/>
                <a:ext cx="1425" cy="619"/>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386" name="Line 2"/>
              <p:cNvSpPr>
                <a:spLocks noChangeShapeType="1"/>
              </p:cNvSpPr>
              <p:nvPr/>
            </p:nvSpPr>
            <p:spPr bwMode="auto">
              <a:xfrm flipV="1">
                <a:off x="7186" y="1164"/>
                <a:ext cx="0" cy="1080"/>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pic>
          <p:nvPicPr>
            <p:cNvPr id="1027" name="Picture 3"/>
            <p:cNvPicPr>
              <a:picLocks noChangeAspect="1" noChangeArrowheads="1"/>
            </p:cNvPicPr>
            <p:nvPr/>
          </p:nvPicPr>
          <p:blipFill>
            <a:blip r:embed="rId2" cstate="print"/>
            <a:srcRect/>
            <a:stretch>
              <a:fillRect/>
            </a:stretch>
          </p:blipFill>
          <p:spPr bwMode="auto">
            <a:xfrm>
              <a:off x="7239000" y="4343400"/>
              <a:ext cx="464312" cy="1129464"/>
            </a:xfrm>
            <a:prstGeom prst="rect">
              <a:avLst/>
            </a:prstGeom>
            <a:noFill/>
            <a:ln w="9525">
              <a:noFill/>
              <a:miter lim="800000"/>
              <a:headEnd/>
              <a:tailEnd/>
            </a:ln>
            <a:effectLst/>
          </p:spPr>
        </p:pic>
        <p:pic>
          <p:nvPicPr>
            <p:cNvPr id="1030" name="Picture 6" descr="C:\Documents and Settings\D0803679\Local Settings\Temporary Internet Files\Content.IE5\5MAEUTD2\MCBD07406_0000[1].wmf"/>
            <p:cNvPicPr>
              <a:picLocks noChangeAspect="1" noChangeArrowheads="1"/>
            </p:cNvPicPr>
            <p:nvPr/>
          </p:nvPicPr>
          <p:blipFill>
            <a:blip r:embed="rId3" cstate="print"/>
            <a:srcRect/>
            <a:stretch>
              <a:fillRect/>
            </a:stretch>
          </p:blipFill>
          <p:spPr bwMode="auto">
            <a:xfrm flipH="1">
              <a:off x="6553200" y="2438400"/>
              <a:ext cx="1764030" cy="900684"/>
            </a:xfrm>
            <a:prstGeom prst="rect">
              <a:avLst/>
            </a:prstGeom>
            <a:noFill/>
          </p:spPr>
        </p:pic>
        <p:pic>
          <p:nvPicPr>
            <p:cNvPr id="1031" name="Picture 7" descr="C:\Documents and Settings\D0803679\Local Settings\Temporary Internet Files\Content.IE5\BY3WF1FO\MCAN02370_0000[1].wmf"/>
            <p:cNvPicPr>
              <a:picLocks noChangeAspect="1" noChangeArrowheads="1"/>
            </p:cNvPicPr>
            <p:nvPr/>
          </p:nvPicPr>
          <p:blipFill>
            <a:blip r:embed="rId4" cstate="print"/>
            <a:srcRect/>
            <a:stretch>
              <a:fillRect/>
            </a:stretch>
          </p:blipFill>
          <p:spPr bwMode="auto">
            <a:xfrm>
              <a:off x="2819400" y="1143000"/>
              <a:ext cx="1371600" cy="1265513"/>
            </a:xfrm>
            <a:prstGeom prst="rect">
              <a:avLst/>
            </a:prstGeom>
            <a:noFill/>
          </p:spPr>
        </p:pic>
        <p:pic>
          <p:nvPicPr>
            <p:cNvPr id="1032" name="Picture 8" descr="C:\Documents and Settings\D0803679\Local Settings\Temporary Internet Files\Content.IE5\CCVQGQNA\MPj03144060000[1].jpg"/>
            <p:cNvPicPr>
              <a:picLocks noChangeAspect="1" noChangeArrowheads="1"/>
            </p:cNvPicPr>
            <p:nvPr/>
          </p:nvPicPr>
          <p:blipFill>
            <a:blip r:embed="rId5" cstate="print"/>
            <a:srcRect/>
            <a:stretch>
              <a:fillRect/>
            </a:stretch>
          </p:blipFill>
          <p:spPr bwMode="auto">
            <a:xfrm>
              <a:off x="3352800" y="4267200"/>
              <a:ext cx="1344706" cy="609600"/>
            </a:xfrm>
            <a:prstGeom prst="rect">
              <a:avLst/>
            </a:prstGeom>
            <a:noFill/>
          </p:spPr>
        </p:pic>
        <p:pic>
          <p:nvPicPr>
            <p:cNvPr id="1033" name="Picture 9" descr="C:\Documents and Settings\D0803679\Local Settings\Temporary Internet Files\Content.IE5\K9T7U9DN\MCj01114320000[1].wmf"/>
            <p:cNvPicPr>
              <a:picLocks noChangeAspect="1" noChangeArrowheads="1"/>
            </p:cNvPicPr>
            <p:nvPr/>
          </p:nvPicPr>
          <p:blipFill>
            <a:blip r:embed="rId6" cstate="print"/>
            <a:srcRect/>
            <a:stretch>
              <a:fillRect/>
            </a:stretch>
          </p:blipFill>
          <p:spPr bwMode="auto">
            <a:xfrm>
              <a:off x="228600" y="2667000"/>
              <a:ext cx="1793603" cy="1085393"/>
            </a:xfrm>
            <a:prstGeom prst="rect">
              <a:avLst/>
            </a:prstGeom>
            <a:noFill/>
          </p:spPr>
        </p:pic>
      </p:grpSp>
      <p:sp>
        <p:nvSpPr>
          <p:cNvPr id="28" name="Rectangle 27"/>
          <p:cNvSpPr/>
          <p:nvPr/>
        </p:nvSpPr>
        <p:spPr>
          <a:xfrm>
            <a:off x="6477000" y="5562600"/>
            <a:ext cx="1676400" cy="769441"/>
          </a:xfrm>
          <a:prstGeom prst="rect">
            <a:avLst/>
          </a:prstGeom>
          <a:noFill/>
        </p:spPr>
        <p:txBody>
          <a:bodyPr wrap="square" lIns="91440" tIns="45720" rIns="91440" bIns="45720">
            <a:spAutoFit/>
          </a:bodyPr>
          <a:lstStyle/>
          <a:p>
            <a:pPr algn="ctr"/>
            <a:r>
              <a:rPr lang="en-US" sz="4400" b="1" cap="none" spc="0" dirty="0" smtClean="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rPr>
              <a:t>Grass</a:t>
            </a:r>
            <a:endParaRPr lang="en-US" sz="4400" b="1" cap="none" spc="0" dirty="0">
              <a:ln w="19050">
                <a:solidFill>
                  <a:schemeClr val="tx2">
                    <a:tint val="1000"/>
                  </a:schemeClr>
                </a:solidFill>
                <a:prstDash val="solid"/>
              </a:ln>
              <a:solidFill>
                <a:schemeClr val="accent3">
                  <a:lumMod val="75000"/>
                </a:schemeClr>
              </a:solidFill>
              <a:effectLst>
                <a:outerShdw blurRad="50000" dist="50800" dir="7500000" algn="tl">
                  <a:srgbClr val="000000">
                    <a:shade val="5000"/>
                    <a:alpha val="35000"/>
                  </a:srgbClr>
                </a:outerShdw>
              </a:effectLst>
            </a:endParaRPr>
          </a:p>
        </p:txBody>
      </p:sp>
      <p:sp>
        <p:nvSpPr>
          <p:cNvPr id="29" name="Rectangle 28"/>
          <p:cNvSpPr/>
          <p:nvPr/>
        </p:nvSpPr>
        <p:spPr>
          <a:xfrm>
            <a:off x="7162800" y="6088559"/>
            <a:ext cx="1725664" cy="769441"/>
          </a:xfrm>
          <a:prstGeom prst="rect">
            <a:avLst/>
          </a:prstGeom>
          <a:noFill/>
        </p:spPr>
        <p:txBody>
          <a:bodyPr wrap="none" lIns="91440" tIns="45720" rIns="91440" bIns="45720">
            <a:spAutoFit/>
          </a:bodyPr>
          <a:lstStyle/>
          <a:p>
            <a:pPr algn="ctr"/>
            <a:r>
              <a:rPr lang="en-US" sz="4400" b="1" cap="none" spc="0" dirty="0" smtClean="0">
                <a:ln w="19050">
                  <a:solidFill>
                    <a:schemeClr val="tx2">
                      <a:tint val="1000"/>
                    </a:schemeClr>
                  </a:solidFill>
                  <a:prstDash val="solid"/>
                </a:ln>
                <a:solidFill>
                  <a:schemeClr val="bg2">
                    <a:lumMod val="25000"/>
                  </a:schemeClr>
                </a:solidFill>
                <a:effectLst>
                  <a:outerShdw blurRad="50000" dist="50800" dir="7500000" algn="tl">
                    <a:srgbClr val="000000">
                      <a:shade val="5000"/>
                      <a:alpha val="35000"/>
                    </a:srgbClr>
                  </a:outerShdw>
                </a:effectLst>
              </a:rPr>
              <a:t>Hawks</a:t>
            </a:r>
            <a:endParaRPr lang="en-US" sz="4400" b="1" cap="none" spc="0" dirty="0">
              <a:ln w="19050">
                <a:solidFill>
                  <a:schemeClr val="tx2">
                    <a:tint val="1000"/>
                  </a:schemeClr>
                </a:solidFill>
                <a:prstDash val="solid"/>
              </a:ln>
              <a:solidFill>
                <a:schemeClr val="bg2">
                  <a:lumMod val="25000"/>
                </a:schemeClr>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iterate type="lt">
                                    <p:tmPct val="0"/>
                                  </p:iterate>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8"/>
                                        </p:tgtEl>
                                        <p:attrNameLst>
                                          <p:attrName>style.visibility</p:attrName>
                                        </p:attrNameLst>
                                      </p:cBhvr>
                                      <p:to>
                                        <p:strVal val="visible"/>
                                      </p:to>
                                    </p:set>
                                    <p:anim calcmode="discrete" valueType="clr">
                                      <p:cBhvr override="childStyle">
                                        <p:cTn id="21"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8"/>
                                        </p:tgtEl>
                                        <p:attrNameLst>
                                          <p:attrName>fillcolor</p:attrName>
                                        </p:attrNameLst>
                                      </p:cBhvr>
                                      <p:tavLst>
                                        <p:tav tm="0">
                                          <p:val>
                                            <p:clrVal>
                                              <a:schemeClr val="accent2"/>
                                            </p:clrVal>
                                          </p:val>
                                        </p:tav>
                                        <p:tav tm="50000">
                                          <p:val>
                                            <p:clrVal>
                                              <a:schemeClr val="hlink"/>
                                            </p:clrVal>
                                          </p:val>
                                        </p:tav>
                                      </p:tavLst>
                                    </p:anim>
                                    <p:set>
                                      <p:cBhvr>
                                        <p:cTn id="23" dur="80"/>
                                        <p:tgtEl>
                                          <p:spTgt spid="2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Effect transition="in" filter="fade">
                                      <p:cBhvr>
                                        <p:cTn id="28" dur="1000"/>
                                        <p:tgtEl>
                                          <p:spTgt spid="18">
                                            <p:txEl>
                                              <p:pRg st="1" end="1"/>
                                            </p:txEl>
                                          </p:spTgt>
                                        </p:tgtEl>
                                      </p:cBhvr>
                                    </p:animEffect>
                                    <p:anim calcmode="lin" valueType="num">
                                      <p:cBhvr>
                                        <p:cTn id="29"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29">
                                            <p:txEl>
                                              <p:pRg st="0" end="0"/>
                                            </p:txEl>
                                          </p:spTgt>
                                        </p:tgtEl>
                                        <p:attrNameLst>
                                          <p:attrName>style.visibility</p:attrName>
                                        </p:attrNameLst>
                                      </p:cBhvr>
                                      <p:to>
                                        <p:strVal val="visible"/>
                                      </p:to>
                                    </p:set>
                                    <p:anim calcmode="discrete" valueType="clr">
                                      <p:cBhvr override="childStyle">
                                        <p:cTn id="35" dur="80"/>
                                        <p:tgtEl>
                                          <p:spTgt spid="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9">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2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4000"/>
            <a:lum/>
          </a:blip>
          <a:srcRec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304800"/>
            <a:ext cx="9144000" cy="4832092"/>
          </a:xfrm>
          <a:prstGeom prst="rect">
            <a:avLst/>
          </a:prstGeom>
        </p:spPr>
        <p:txBody>
          <a:bodyPr wrap="square">
            <a:spAutoFit/>
          </a:bodyPr>
          <a:lstStyle/>
          <a:p>
            <a:pPr marL="514350" indent="-514350">
              <a:buAutoNum type="alphaUcPeriod" startAt="4"/>
            </a:pPr>
            <a:r>
              <a:rPr lang="en-US" sz="2800" dirty="0" smtClean="0"/>
              <a:t>Trophic </a:t>
            </a:r>
            <a:r>
              <a:rPr lang="en-US" sz="2800" dirty="0"/>
              <a:t>Levels—each step in a food chain or food </a:t>
            </a:r>
            <a:r>
              <a:rPr lang="en-US" sz="2800" dirty="0" smtClean="0"/>
              <a:t>web</a:t>
            </a:r>
          </a:p>
          <a:p>
            <a:pPr marL="514350" indent="-514350"/>
            <a:endParaRPr lang="en-US" sz="2800" dirty="0"/>
          </a:p>
          <a:p>
            <a:pPr>
              <a:tabLst>
                <a:tab pos="396875" algn="l"/>
              </a:tabLst>
            </a:pPr>
            <a:r>
              <a:rPr lang="en-US" sz="2800" dirty="0"/>
              <a:t>	</a:t>
            </a:r>
            <a:r>
              <a:rPr lang="en-US" sz="2800" dirty="0" smtClean="0"/>
              <a:t>1</a:t>
            </a:r>
            <a:r>
              <a:rPr lang="en-US" sz="2800" dirty="0"/>
              <a:t>.  Level </a:t>
            </a:r>
            <a:r>
              <a:rPr lang="en-US" sz="2800" dirty="0" smtClean="0"/>
              <a:t>1—</a:t>
            </a:r>
            <a:r>
              <a:rPr lang="en-US" sz="2800" b="1" u="sng" dirty="0" smtClean="0"/>
              <a:t>Producers</a:t>
            </a:r>
            <a:r>
              <a:rPr lang="en-US" sz="2800" dirty="0" smtClean="0"/>
              <a:t> (autotrophs)</a:t>
            </a:r>
            <a:endParaRPr lang="en-US" sz="2800" b="1" u="sng" dirty="0" smtClean="0"/>
          </a:p>
          <a:p>
            <a:endParaRPr lang="en-US" sz="2800" dirty="0"/>
          </a:p>
          <a:p>
            <a:pPr>
              <a:tabLst>
                <a:tab pos="396875" algn="l"/>
              </a:tabLst>
            </a:pPr>
            <a:r>
              <a:rPr lang="en-US" sz="2800" dirty="0"/>
              <a:t>	</a:t>
            </a:r>
            <a:r>
              <a:rPr lang="en-US" sz="2800" dirty="0" smtClean="0"/>
              <a:t>2</a:t>
            </a:r>
            <a:r>
              <a:rPr lang="en-US" sz="2800" dirty="0"/>
              <a:t>.  Level 2—</a:t>
            </a:r>
            <a:r>
              <a:rPr lang="en-US" sz="2800" b="1" u="sng" dirty="0"/>
              <a:t>Primary</a:t>
            </a:r>
            <a:r>
              <a:rPr lang="en-US" sz="2800" dirty="0"/>
              <a:t> Consumers (</a:t>
            </a:r>
            <a:r>
              <a:rPr lang="en-US" sz="2800" b="1" u="sng" dirty="0"/>
              <a:t>herbivores</a:t>
            </a:r>
            <a:r>
              <a:rPr lang="en-US" sz="2800" dirty="0" smtClean="0"/>
              <a:t>)</a:t>
            </a:r>
          </a:p>
          <a:p>
            <a:endParaRPr lang="en-US" sz="2800" dirty="0"/>
          </a:p>
          <a:p>
            <a:pPr>
              <a:tabLst>
                <a:tab pos="350838" algn="l"/>
              </a:tabLst>
            </a:pPr>
            <a:r>
              <a:rPr lang="en-US" sz="2800" dirty="0"/>
              <a:t>	</a:t>
            </a:r>
            <a:r>
              <a:rPr lang="en-US" sz="2800" dirty="0" smtClean="0"/>
              <a:t>3</a:t>
            </a:r>
            <a:r>
              <a:rPr lang="en-US" sz="2800" dirty="0"/>
              <a:t>.  Level 3—</a:t>
            </a:r>
            <a:r>
              <a:rPr lang="en-US" sz="2800" b="1" u="sng" dirty="0"/>
              <a:t>Secondary</a:t>
            </a:r>
            <a:r>
              <a:rPr lang="en-US" sz="2800" dirty="0"/>
              <a:t> Consumers </a:t>
            </a:r>
            <a:endParaRPr lang="en-US" sz="2800" dirty="0" smtClean="0"/>
          </a:p>
          <a:p>
            <a:r>
              <a:rPr lang="en-US" sz="2800" dirty="0" smtClean="0"/>
              <a:t>		(</a:t>
            </a:r>
            <a:r>
              <a:rPr lang="en-US" sz="2800" b="1" u="sng" dirty="0" smtClean="0"/>
              <a:t>carnivores or </a:t>
            </a:r>
            <a:r>
              <a:rPr lang="en-US" sz="2800" b="1" u="sng" dirty="0"/>
              <a:t>omnivores</a:t>
            </a:r>
            <a:r>
              <a:rPr lang="en-US" sz="2800" dirty="0" smtClean="0"/>
              <a:t>)</a:t>
            </a:r>
          </a:p>
          <a:p>
            <a:endParaRPr lang="en-US" sz="2800" dirty="0"/>
          </a:p>
          <a:p>
            <a:pPr>
              <a:tabLst>
                <a:tab pos="350838" algn="l"/>
              </a:tabLst>
            </a:pPr>
            <a:r>
              <a:rPr lang="en-US" sz="2800" dirty="0"/>
              <a:t>	</a:t>
            </a:r>
            <a:r>
              <a:rPr lang="en-US" sz="2800" dirty="0" smtClean="0"/>
              <a:t>4</a:t>
            </a:r>
            <a:r>
              <a:rPr lang="en-US" sz="2800" dirty="0"/>
              <a:t>.  Level 4—</a:t>
            </a:r>
            <a:r>
              <a:rPr lang="en-US" sz="2800" b="1" u="sng" dirty="0"/>
              <a:t>Tertiary</a:t>
            </a:r>
            <a:r>
              <a:rPr lang="en-US" sz="2800" dirty="0"/>
              <a:t> Consumers </a:t>
            </a:r>
            <a:endParaRPr lang="en-US" sz="2800" dirty="0" smtClean="0"/>
          </a:p>
          <a:p>
            <a:r>
              <a:rPr lang="en-US" sz="2800" dirty="0" smtClean="0"/>
              <a:t>	(carnivore—usually </a:t>
            </a:r>
            <a:r>
              <a:rPr lang="en-US" sz="2800" b="1" u="sng" dirty="0"/>
              <a:t>top carnivore</a:t>
            </a:r>
            <a:r>
              <a:rPr lang="en-US" sz="2800" dirty="0"/>
              <a:t>)</a:t>
            </a:r>
          </a:p>
        </p:txBody>
      </p:sp>
      <p:pic>
        <p:nvPicPr>
          <p:cNvPr id="5" name="Picture 4"/>
          <p:cNvPicPr/>
          <p:nvPr/>
        </p:nvPicPr>
        <p:blipFill>
          <a:blip r:embed="rId3" cstate="print"/>
          <a:srcRect/>
          <a:stretch>
            <a:fillRect/>
          </a:stretch>
        </p:blipFill>
        <p:spPr bwMode="auto">
          <a:xfrm>
            <a:off x="6019800" y="2667000"/>
            <a:ext cx="31242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1000"/>
                                        <p:tgtEl>
                                          <p:spTgt spid="3">
                                            <p:txEl>
                                              <p:pRg st="10" end="10"/>
                                            </p:txEl>
                                          </p:spTgt>
                                        </p:tgtEl>
                                      </p:cBhvr>
                                    </p:animEffect>
                                    <p:anim calcmode="lin" valueType="num">
                                      <p:cBhvr>
                                        <p:cTn id="3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food chain.jpg"/>
          <p:cNvPicPr>
            <a:picLocks noChangeAspect="1"/>
          </p:cNvPicPr>
          <p:nvPr/>
        </p:nvPicPr>
        <p:blipFill>
          <a:blip r:embed="rId2" cstate="print"/>
          <a:stretch>
            <a:fillRect/>
          </a:stretch>
        </p:blipFill>
        <p:spPr>
          <a:xfrm>
            <a:off x="152400" y="1430594"/>
            <a:ext cx="5257800" cy="5427406"/>
          </a:xfrm>
          <a:prstGeom prst="rect">
            <a:avLst/>
          </a:prstGeom>
        </p:spPr>
      </p:pic>
      <p:grpSp>
        <p:nvGrpSpPr>
          <p:cNvPr id="3" name="Group 1"/>
          <p:cNvGrpSpPr>
            <a:grpSpLocks noChangeAspect="1"/>
          </p:cNvGrpSpPr>
          <p:nvPr/>
        </p:nvGrpSpPr>
        <p:grpSpPr bwMode="auto">
          <a:xfrm>
            <a:off x="4166051" y="152400"/>
            <a:ext cx="4977949" cy="3429000"/>
            <a:chOff x="2902" y="-345"/>
            <a:chExt cx="4910" cy="3086"/>
          </a:xfrm>
        </p:grpSpPr>
        <p:sp>
          <p:nvSpPr>
            <p:cNvPr id="4" name="AutoShape 14"/>
            <p:cNvSpPr>
              <a:spLocks noChangeAspect="1" noChangeArrowheads="1" noTextEdit="1"/>
            </p:cNvSpPr>
            <p:nvPr/>
          </p:nvSpPr>
          <p:spPr bwMode="auto">
            <a:xfrm>
              <a:off x="3127" y="-345"/>
              <a:ext cx="4650" cy="308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 Box 13"/>
            <p:cNvSpPr txBox="1">
              <a:spLocks noChangeArrowheads="1"/>
            </p:cNvSpPr>
            <p:nvPr/>
          </p:nvSpPr>
          <p:spPr bwMode="auto">
            <a:xfrm>
              <a:off x="4702" y="-345"/>
              <a:ext cx="10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Hawks</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6" name="Text Box 12"/>
            <p:cNvSpPr txBox="1">
              <a:spLocks noChangeArrowheads="1"/>
            </p:cNvSpPr>
            <p:nvPr/>
          </p:nvSpPr>
          <p:spPr bwMode="auto">
            <a:xfrm>
              <a:off x="2902" y="735"/>
              <a:ext cx="1275"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Weasels</a:t>
              </a:r>
              <a:endParaRPr kumimoji="0" lang="en-US" sz="2200" i="0" u="none" strike="noStrike" cap="none" normalizeH="0" baseline="0" dirty="0" smtClean="0">
                <a:ln>
                  <a:noFill/>
                </a:ln>
                <a:solidFill>
                  <a:srgbClr val="C00000"/>
                </a:solidFill>
                <a:effectLst/>
                <a:latin typeface="Arial" pitchFamily="34" charset="0"/>
                <a:cs typeface="Arial" pitchFamily="34" charset="0"/>
              </a:endParaRPr>
            </a:p>
          </p:txBody>
        </p:sp>
        <p:sp>
          <p:nvSpPr>
            <p:cNvPr id="7" name="Text Box 11"/>
            <p:cNvSpPr txBox="1">
              <a:spLocks noChangeArrowheads="1"/>
            </p:cNvSpPr>
            <p:nvPr/>
          </p:nvSpPr>
          <p:spPr bwMode="auto">
            <a:xfrm>
              <a:off x="6426" y="684"/>
              <a:ext cx="1337"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Raccoons</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8" name="Text Box 10"/>
            <p:cNvSpPr txBox="1">
              <a:spLocks noChangeArrowheads="1"/>
            </p:cNvSpPr>
            <p:nvPr/>
          </p:nvSpPr>
          <p:spPr bwMode="auto">
            <a:xfrm>
              <a:off x="4927" y="1352"/>
              <a:ext cx="750" cy="463"/>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Mice</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9" name="Text Box 9"/>
            <p:cNvSpPr txBox="1">
              <a:spLocks noChangeArrowheads="1"/>
            </p:cNvSpPr>
            <p:nvPr/>
          </p:nvSpPr>
          <p:spPr bwMode="auto">
            <a:xfrm>
              <a:off x="6762" y="2261"/>
              <a:ext cx="1050" cy="480"/>
            </a:xfrm>
            <a:prstGeom prst="rect">
              <a:avLst/>
            </a:prstGeom>
            <a:solidFill>
              <a:srgbClr val="FFFFFF"/>
            </a:solidFill>
            <a:ln w="9525">
              <a:noFill/>
              <a:miter lim="800000"/>
              <a:headEnd/>
              <a:tailEnd/>
            </a:ln>
          </p:spPr>
          <p:txBody>
            <a:bodyPr vert="horz" wrap="square" lIns="70409" tIns="35204" rIns="70409" bIns="3520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C00000"/>
                  </a:solidFill>
                  <a:effectLst/>
                  <a:latin typeface="Calibri" pitchFamily="34" charset="0"/>
                  <a:ea typeface="Calibri" pitchFamily="34" charset="0"/>
                  <a:cs typeface="Times New Roman" pitchFamily="18" charset="0"/>
                </a:rPr>
                <a:t>Grass</a:t>
              </a:r>
              <a:endParaRPr kumimoji="0" lang="en-US" sz="2200" b="0" i="0" u="none" strike="noStrike" cap="none" normalizeH="0" baseline="0" dirty="0" smtClean="0">
                <a:ln>
                  <a:noFill/>
                </a:ln>
                <a:solidFill>
                  <a:srgbClr val="C00000"/>
                </a:solidFill>
                <a:effectLst/>
                <a:latin typeface="Arial" pitchFamily="34" charset="0"/>
                <a:cs typeface="Arial" pitchFamily="34" charset="0"/>
              </a:endParaRPr>
            </a:p>
          </p:txBody>
        </p:sp>
        <p:sp>
          <p:nvSpPr>
            <p:cNvPr id="10" name="Line 8"/>
            <p:cNvSpPr>
              <a:spLocks noChangeShapeType="1"/>
            </p:cNvSpPr>
            <p:nvPr/>
          </p:nvSpPr>
          <p:spPr bwMode="auto">
            <a:xfrm flipH="1" flipV="1">
              <a:off x="5247" y="-2"/>
              <a:ext cx="36" cy="1372"/>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 name="Line 7"/>
            <p:cNvSpPr>
              <a:spLocks noChangeShapeType="1"/>
            </p:cNvSpPr>
            <p:nvPr/>
          </p:nvSpPr>
          <p:spPr bwMode="auto">
            <a:xfrm flipV="1">
              <a:off x="3733" y="-2"/>
              <a:ext cx="1151" cy="75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 name="Line 6"/>
            <p:cNvSpPr>
              <a:spLocks noChangeShapeType="1"/>
            </p:cNvSpPr>
            <p:nvPr/>
          </p:nvSpPr>
          <p:spPr bwMode="auto">
            <a:xfrm flipH="1" flipV="1">
              <a:off x="5677" y="118"/>
              <a:ext cx="1267" cy="634"/>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 name="Line 5"/>
            <p:cNvSpPr>
              <a:spLocks noChangeShapeType="1"/>
            </p:cNvSpPr>
            <p:nvPr/>
          </p:nvSpPr>
          <p:spPr bwMode="auto">
            <a:xfrm flipV="1">
              <a:off x="5550" y="1095"/>
              <a:ext cx="1030" cy="343"/>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 name="Line 4"/>
            <p:cNvSpPr>
              <a:spLocks noChangeShapeType="1"/>
            </p:cNvSpPr>
            <p:nvPr/>
          </p:nvSpPr>
          <p:spPr bwMode="auto">
            <a:xfrm flipH="1" flipV="1">
              <a:off x="3975" y="1095"/>
              <a:ext cx="1030" cy="411"/>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 name="Line 3"/>
            <p:cNvSpPr>
              <a:spLocks noChangeShapeType="1"/>
            </p:cNvSpPr>
            <p:nvPr/>
          </p:nvSpPr>
          <p:spPr bwMode="auto">
            <a:xfrm flipH="1" flipV="1">
              <a:off x="5611" y="1644"/>
              <a:ext cx="1425" cy="619"/>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 name="Line 2"/>
            <p:cNvSpPr>
              <a:spLocks noChangeShapeType="1"/>
            </p:cNvSpPr>
            <p:nvPr/>
          </p:nvSpPr>
          <p:spPr bwMode="auto">
            <a:xfrm flipV="1">
              <a:off x="7186" y="1164"/>
              <a:ext cx="0" cy="1080"/>
            </a:xfrm>
            <a:prstGeom prst="line">
              <a:avLst/>
            </a:prstGeom>
            <a:noFill/>
            <a:ln w="50800">
              <a:solidFill>
                <a:schemeClr val="accent3">
                  <a:lumMod val="75000"/>
                </a:schemeClr>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p:nvSpPr>
        <p:spPr>
          <a:xfrm>
            <a:off x="1143000" y="304800"/>
            <a:ext cx="3429000" cy="707886"/>
          </a:xfrm>
          <a:prstGeom prst="rect">
            <a:avLst/>
          </a:prstGeom>
          <a:noFill/>
        </p:spPr>
        <p:txBody>
          <a:bodyPr wrap="square" rtlCol="0">
            <a:spAutoFit/>
          </a:bodyPr>
          <a:lstStyle/>
          <a:p>
            <a:r>
              <a:rPr lang="en-US" sz="4000" b="1" dirty="0" smtClean="0"/>
              <a:t>Food Webs</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1754326"/>
          </a:xfrm>
          <a:prstGeom prst="rect">
            <a:avLst/>
          </a:prstGeom>
        </p:spPr>
        <p:txBody>
          <a:bodyPr wrap="square">
            <a:spAutoFit/>
          </a:bodyPr>
          <a:lstStyle/>
          <a:p>
            <a:pPr marL="514350" indent="-514350">
              <a:buAutoNum type="romanUcPeriod" startAt="4"/>
            </a:pPr>
            <a:r>
              <a:rPr lang="en-US" sz="2400" dirty="0" smtClean="0"/>
              <a:t>Ecological Pyramids</a:t>
            </a:r>
          </a:p>
          <a:p>
            <a:pPr marL="514350" indent="-514350">
              <a:buAutoNum type="romanUcPeriod" startAt="4"/>
            </a:pPr>
            <a:endParaRPr lang="en-US" sz="1200" dirty="0"/>
          </a:p>
          <a:p>
            <a:pPr>
              <a:tabLst>
                <a:tab pos="457200" algn="l"/>
              </a:tabLst>
            </a:pPr>
            <a:r>
              <a:rPr lang="en-US" sz="2400" dirty="0"/>
              <a:t>	A.  Diagram that shows the relative amount of </a:t>
            </a:r>
            <a:r>
              <a:rPr lang="en-US" sz="2400" b="1" u="sng" dirty="0"/>
              <a:t>energy</a:t>
            </a:r>
            <a:r>
              <a:rPr lang="en-US" sz="2400" dirty="0"/>
              <a:t> or </a:t>
            </a:r>
            <a:r>
              <a:rPr lang="en-US" sz="2400" dirty="0" smtClean="0"/>
              <a:t>	      		</a:t>
            </a:r>
            <a:r>
              <a:rPr lang="en-US" sz="2400" b="1" u="sng" dirty="0" smtClean="0"/>
              <a:t>organisms</a:t>
            </a:r>
            <a:r>
              <a:rPr lang="en-US" sz="2400" dirty="0" smtClean="0"/>
              <a:t> </a:t>
            </a:r>
            <a:r>
              <a:rPr lang="en-US" sz="2400" dirty="0"/>
              <a:t>contained within each </a:t>
            </a:r>
            <a:r>
              <a:rPr lang="en-US" sz="2400" b="1" u="sng" dirty="0" err="1" smtClean="0"/>
              <a:t>trophic</a:t>
            </a:r>
            <a:r>
              <a:rPr lang="en-US" sz="2400" b="1" u="sng" dirty="0" smtClean="0"/>
              <a:t> </a:t>
            </a:r>
            <a:r>
              <a:rPr lang="en-US" sz="2400" b="1" u="sng" dirty="0"/>
              <a:t>level</a:t>
            </a:r>
            <a:r>
              <a:rPr lang="en-US" sz="2400" b="1" dirty="0"/>
              <a:t> </a:t>
            </a:r>
            <a:r>
              <a:rPr lang="en-US" sz="2400" dirty="0"/>
              <a:t>of a </a:t>
            </a:r>
            <a:r>
              <a:rPr lang="en-US" sz="2400" dirty="0" smtClean="0"/>
              <a:t>food 			chain </a:t>
            </a:r>
            <a:r>
              <a:rPr lang="en-US" sz="2400" dirty="0"/>
              <a:t>or web</a:t>
            </a:r>
          </a:p>
        </p:txBody>
      </p:sp>
      <p:pic>
        <p:nvPicPr>
          <p:cNvPr id="3" name="Picture 2" descr="ecological pyramid.gif"/>
          <p:cNvPicPr>
            <a:picLocks noChangeAspect="1"/>
          </p:cNvPicPr>
          <p:nvPr/>
        </p:nvPicPr>
        <p:blipFill>
          <a:blip r:embed="rId2" cstate="print"/>
          <a:stretch>
            <a:fillRect/>
          </a:stretch>
        </p:blipFill>
        <p:spPr>
          <a:xfrm>
            <a:off x="0" y="2971800"/>
            <a:ext cx="5257800" cy="3886200"/>
          </a:xfrm>
          <a:prstGeom prst="rect">
            <a:avLst/>
          </a:prstGeom>
        </p:spPr>
      </p:pic>
      <p:pic>
        <p:nvPicPr>
          <p:cNvPr id="4" name="Picture 3" descr="ecologicalpyramid.gif"/>
          <p:cNvPicPr>
            <a:picLocks noChangeAspect="1"/>
          </p:cNvPicPr>
          <p:nvPr/>
        </p:nvPicPr>
        <p:blipFill>
          <a:blip r:embed="rId3" cstate="print"/>
          <a:stretch>
            <a:fillRect/>
          </a:stretch>
        </p:blipFill>
        <p:spPr>
          <a:xfrm>
            <a:off x="4863364" y="2133600"/>
            <a:ext cx="4280636" cy="449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alpha val="33000"/>
          </a:srgbClr>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04800" y="435129"/>
            <a:ext cx="8610600" cy="61401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Tx/>
              <a:buAutoNum type="alphaUcPeriod" startAt="2"/>
              <a:tabLst/>
            </a:pP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Energy</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Pyramid shows relative amount of energy available at</a:t>
            </a:r>
            <a:r>
              <a:rPr kumimoji="0" lang="en-US"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each trophic level</a:t>
            </a:r>
          </a:p>
          <a:p>
            <a:pPr marL="457200" marR="0" lvl="0" indent="-457200" algn="l" defTabSz="914400" rtl="0" eaLnBrk="1" fontAlgn="base" latinLnBrk="0" hangingPunct="1">
              <a:lnSpc>
                <a:spcPct val="100000"/>
              </a:lnSpc>
              <a:spcBef>
                <a:spcPct val="0"/>
              </a:spcBef>
              <a:spcAft>
                <a:spcPct val="0"/>
              </a:spcAft>
              <a:buClrTx/>
              <a:buSzTx/>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ts val="1800"/>
              </a:spcAft>
              <a:tabLst>
                <a:tab pos="457200"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  Organisms in a trophic level use the available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energy</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for life processes </a:t>
            </a:r>
            <a:r>
              <a:rPr lang="en-US" sz="2400" dirty="0" smtClean="0"/>
              <a:t>(such as growth, 				photosynthesis, cellular respiration, metabolism, 			etc.)</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and release some energy as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heat</a:t>
            </a:r>
            <a:endParaRPr kumimoji="0" lang="en-US" sz="2400" b="1" i="0" u="none" strike="noStrike" cap="none" normalizeH="0" baseline="0" dirty="0" smtClean="0">
              <a:ln>
                <a:noFill/>
              </a:ln>
              <a:effectLst/>
              <a:latin typeface="Arial" pitchFamily="34" charset="0"/>
              <a:cs typeface="Arial" pitchFamily="34" charset="0"/>
            </a:endParaRPr>
          </a:p>
          <a:p>
            <a:pPr lvl="0" eaLnBrk="0" fontAlgn="base" hangingPunct="0">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en-US" sz="2400" b="1" dirty="0" smtClean="0"/>
              <a:t>Remember</a:t>
            </a:r>
            <a:r>
              <a:rPr lang="en-US" sz="2400" dirty="0" smtClean="0"/>
              <a:t>: Every chemical process that happens in 	your body </a:t>
            </a:r>
            <a:r>
              <a:rPr lang="en-US" sz="2400" b="1" u="sng" dirty="0" smtClean="0"/>
              <a:t>releases heat</a:t>
            </a:r>
            <a:r>
              <a:rPr lang="en-US" sz="2400" dirty="0" smtClean="0"/>
              <a:t> as a byproduct (ex: burning 	calories).</a:t>
            </a:r>
          </a:p>
          <a:p>
            <a:pPr lvl="0" eaLnBrk="0" fontAlgn="base" hangingPunct="0">
              <a:spcBef>
                <a:spcPct val="0"/>
              </a:spcBef>
              <a:spcAft>
                <a:spcPct val="0"/>
              </a:spcAft>
            </a:pPr>
            <a:endPar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en-US" sz="2400" dirty="0">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Rule of 10</a:t>
            </a:r>
            <a:r>
              <a:rPr kumimoji="0" lang="en-US" sz="2400" b="0" i="0" u="none" strike="noStrike" cap="none" normalizeH="0" baseline="0" dirty="0" smtClean="0">
                <a:ln>
                  <a:noFill/>
                </a:ln>
                <a:effectLst/>
                <a:latin typeface="Calibri" pitchFamily="34" charset="0"/>
                <a:ea typeface="Calibri" pitchFamily="34" charset="0"/>
                <a:cs typeface="Times New Roman" pitchFamily="18" charset="0"/>
              </a:rPr>
              <a:t>—only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about 10%</a:t>
            </a:r>
            <a:r>
              <a:rPr kumimoji="0" lang="en-US" sz="24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of the available</a:t>
            </a:r>
            <a:r>
              <a:rPr kumimoji="0" lang="en-US" sz="24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energy 		within a trophic level is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transferred</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to the next 			higher trophic level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1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96875" algn="l"/>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a:t>
            </a:r>
            <a:r>
              <a:rPr kumimoji="0" lang="en-US" sz="2400" b="0"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sz="2400" b="1" i="0" u="sng" strike="noStrike" cap="none" normalizeH="0" baseline="0" dirty="0" smtClean="0">
                <a:ln>
                  <a:noFill/>
                </a:ln>
                <a:effectLst/>
                <a:latin typeface="Calibri" pitchFamily="34" charset="0"/>
                <a:ea typeface="Calibri" pitchFamily="34" charset="0"/>
                <a:cs typeface="Times New Roman" pitchFamily="18" charset="0"/>
              </a:rPr>
              <a:t>Biomass</a:t>
            </a:r>
            <a:r>
              <a:rPr kumimoji="0" lang="en-US" sz="2400" b="0" i="0" u="none" strike="noStrike" cap="none" normalizeH="0" baseline="0" dirty="0" smtClean="0">
                <a:ln>
                  <a:noFill/>
                </a:ln>
                <a:effectLst/>
                <a:latin typeface="Calibri" pitchFamily="34"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Pyramid—represents the amount </a:t>
            </a:r>
            <a:r>
              <a:rPr kumimoji="0" lang="en-US" sz="2400"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of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living </a:t>
            </a:r>
            <a:r>
              <a:rPr kumimoji="0" lang="en-US" sz="2400" b="1"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organic</a:t>
            </a:r>
            <a:r>
              <a:rPr kumimoji="0" lang="en-US" sz="2400" b="1" i="0" u="sng"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2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matter</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each trophic level</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1000"/>
                                        <p:tgtEl>
                                          <p:spTgt spid="25602">
                                            <p:txEl>
                                              <p:pRg st="0" end="0"/>
                                            </p:txEl>
                                          </p:spTgt>
                                        </p:tgtEl>
                                      </p:cBhvr>
                                    </p:animEffect>
                                    <p:anim calcmode="lin" valueType="num">
                                      <p:cBhvr>
                                        <p:cTn id="8" dur="10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5602">
                                            <p:txEl>
                                              <p:pRg st="2" end="2"/>
                                            </p:txEl>
                                          </p:spTgt>
                                        </p:tgtEl>
                                        <p:attrNameLst>
                                          <p:attrName>style.visibility</p:attrName>
                                        </p:attrNameLst>
                                      </p:cBhvr>
                                      <p:to>
                                        <p:strVal val="visible"/>
                                      </p:to>
                                    </p:set>
                                    <p:animEffect transition="in" filter="fade">
                                      <p:cBhvr>
                                        <p:cTn id="14" dur="1000"/>
                                        <p:tgtEl>
                                          <p:spTgt spid="25602">
                                            <p:txEl>
                                              <p:pRg st="2" end="2"/>
                                            </p:txEl>
                                          </p:spTgt>
                                        </p:tgtEl>
                                      </p:cBhvr>
                                    </p:animEffect>
                                    <p:anim calcmode="lin" valueType="num">
                                      <p:cBhvr>
                                        <p:cTn id="15" dur="10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56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5602">
                                            <p:txEl>
                                              <p:pRg st="3" end="3"/>
                                            </p:txEl>
                                          </p:spTgt>
                                        </p:tgtEl>
                                        <p:attrNameLst>
                                          <p:attrName>style.visibility</p:attrName>
                                        </p:attrNameLst>
                                      </p:cBhvr>
                                      <p:to>
                                        <p:strVal val="visible"/>
                                      </p:to>
                                    </p:set>
                                    <p:animEffect transition="in" filter="fade">
                                      <p:cBhvr>
                                        <p:cTn id="21" dur="1000"/>
                                        <p:tgtEl>
                                          <p:spTgt spid="25602">
                                            <p:txEl>
                                              <p:pRg st="3" end="3"/>
                                            </p:txEl>
                                          </p:spTgt>
                                        </p:tgtEl>
                                      </p:cBhvr>
                                    </p:animEffect>
                                    <p:anim calcmode="lin" valueType="num">
                                      <p:cBhvr>
                                        <p:cTn id="22" dur="10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56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5602">
                                            <p:txEl>
                                              <p:pRg st="5" end="5"/>
                                            </p:txEl>
                                          </p:spTgt>
                                        </p:tgtEl>
                                        <p:attrNameLst>
                                          <p:attrName>style.visibility</p:attrName>
                                        </p:attrNameLst>
                                      </p:cBhvr>
                                      <p:to>
                                        <p:strVal val="visible"/>
                                      </p:to>
                                    </p:set>
                                    <p:animEffect transition="in" filter="fade">
                                      <p:cBhvr>
                                        <p:cTn id="28" dur="1000"/>
                                        <p:tgtEl>
                                          <p:spTgt spid="25602">
                                            <p:txEl>
                                              <p:pRg st="5" end="5"/>
                                            </p:txEl>
                                          </p:spTgt>
                                        </p:tgtEl>
                                      </p:cBhvr>
                                    </p:animEffect>
                                    <p:anim calcmode="lin" valueType="num">
                                      <p:cBhvr>
                                        <p:cTn id="29" dur="1000" fill="hold"/>
                                        <p:tgtEl>
                                          <p:spTgt spid="2560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560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602">
                                            <p:txEl>
                                              <p:pRg st="7" end="7"/>
                                            </p:txEl>
                                          </p:spTgt>
                                        </p:tgtEl>
                                        <p:attrNameLst>
                                          <p:attrName>style.visibility</p:attrName>
                                        </p:attrNameLst>
                                      </p:cBhvr>
                                      <p:to>
                                        <p:strVal val="visible"/>
                                      </p:to>
                                    </p:set>
                                    <p:animEffect transition="in" filter="fade">
                                      <p:cBhvr>
                                        <p:cTn id="35" dur="1000"/>
                                        <p:tgtEl>
                                          <p:spTgt spid="25602">
                                            <p:txEl>
                                              <p:pRg st="7" end="7"/>
                                            </p:txEl>
                                          </p:spTgt>
                                        </p:tgtEl>
                                      </p:cBhvr>
                                    </p:animEffect>
                                    <p:anim calcmode="lin" valueType="num">
                                      <p:cBhvr>
                                        <p:cTn id="36" dur="1000" fill="hold"/>
                                        <p:tgtEl>
                                          <p:spTgt spid="25602">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560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ergy_pyramid.gif"/>
          <p:cNvPicPr>
            <a:picLocks noChangeAspect="1"/>
          </p:cNvPicPr>
          <p:nvPr/>
        </p:nvPicPr>
        <p:blipFill>
          <a:blip r:embed="rId2" cstate="print"/>
          <a:stretch>
            <a:fillRect/>
          </a:stretch>
        </p:blipFill>
        <p:spPr>
          <a:xfrm>
            <a:off x="304800" y="762000"/>
            <a:ext cx="4350827" cy="4191000"/>
          </a:xfrm>
          <a:prstGeom prst="rect">
            <a:avLst/>
          </a:prstGeom>
        </p:spPr>
      </p:pic>
      <p:sp>
        <p:nvSpPr>
          <p:cNvPr id="4" name="TextBox 3"/>
          <p:cNvSpPr txBox="1"/>
          <p:nvPr/>
        </p:nvSpPr>
        <p:spPr>
          <a:xfrm>
            <a:off x="762000" y="5105400"/>
            <a:ext cx="2895600" cy="584775"/>
          </a:xfrm>
          <a:prstGeom prst="rect">
            <a:avLst/>
          </a:prstGeom>
          <a:noFill/>
          <a:ln>
            <a:solidFill>
              <a:schemeClr val="tx1"/>
            </a:solidFill>
          </a:ln>
        </p:spPr>
        <p:txBody>
          <a:bodyPr wrap="square" rtlCol="0">
            <a:spAutoFit/>
          </a:bodyPr>
          <a:lstStyle/>
          <a:p>
            <a:r>
              <a:rPr lang="en-US" sz="3200" dirty="0" smtClean="0">
                <a:solidFill>
                  <a:schemeClr val="accent3">
                    <a:lumMod val="50000"/>
                  </a:schemeClr>
                </a:solidFill>
              </a:rPr>
              <a:t>Energy  Pyramid</a:t>
            </a:r>
            <a:endParaRPr lang="en-US" sz="3200" dirty="0">
              <a:solidFill>
                <a:schemeClr val="accent3">
                  <a:lumMod val="50000"/>
                </a:schemeClr>
              </a:solidFill>
            </a:endParaRPr>
          </a:p>
        </p:txBody>
      </p:sp>
      <p:pic>
        <p:nvPicPr>
          <p:cNvPr id="5" name="Picture 4" descr="biomass pyramid2.gif"/>
          <p:cNvPicPr>
            <a:picLocks noChangeAspect="1"/>
          </p:cNvPicPr>
          <p:nvPr/>
        </p:nvPicPr>
        <p:blipFill>
          <a:blip r:embed="rId3" cstate="print"/>
          <a:stretch>
            <a:fillRect/>
          </a:stretch>
        </p:blipFill>
        <p:spPr>
          <a:xfrm>
            <a:off x="5105400" y="762000"/>
            <a:ext cx="3283085" cy="4114800"/>
          </a:xfrm>
          <a:prstGeom prst="rect">
            <a:avLst/>
          </a:prstGeom>
        </p:spPr>
      </p:pic>
      <p:sp>
        <p:nvSpPr>
          <p:cNvPr id="6" name="TextBox 5"/>
          <p:cNvSpPr txBox="1"/>
          <p:nvPr/>
        </p:nvSpPr>
        <p:spPr>
          <a:xfrm>
            <a:off x="5638800" y="5105400"/>
            <a:ext cx="3048000" cy="584775"/>
          </a:xfrm>
          <a:prstGeom prst="rect">
            <a:avLst/>
          </a:prstGeom>
          <a:noFill/>
          <a:ln>
            <a:solidFill>
              <a:schemeClr val="tx1"/>
            </a:solidFill>
          </a:ln>
        </p:spPr>
        <p:txBody>
          <a:bodyPr wrap="square" rtlCol="0">
            <a:spAutoFit/>
          </a:bodyPr>
          <a:lstStyle/>
          <a:p>
            <a:r>
              <a:rPr lang="en-US" sz="3200" dirty="0" smtClean="0">
                <a:solidFill>
                  <a:schemeClr val="accent3">
                    <a:lumMod val="50000"/>
                  </a:schemeClr>
                </a:solidFill>
              </a:rPr>
              <a:t>Biomass Pyramid</a:t>
            </a:r>
            <a:endParaRPr lang="en-US" sz="3200" dirty="0">
              <a:solidFill>
                <a:schemeClr val="accent3">
                  <a:lumMod val="50000"/>
                </a:schemeClr>
              </a:solidFill>
            </a:endParaRPr>
          </a:p>
        </p:txBody>
      </p:sp>
      <p:grpSp>
        <p:nvGrpSpPr>
          <p:cNvPr id="1026" name="Group 2"/>
          <p:cNvGrpSpPr>
            <a:grpSpLocks/>
          </p:cNvGrpSpPr>
          <p:nvPr/>
        </p:nvGrpSpPr>
        <p:grpSpPr bwMode="auto">
          <a:xfrm>
            <a:off x="6858207" y="990659"/>
            <a:ext cx="1466669" cy="3571320"/>
            <a:chOff x="8309" y="4755"/>
            <a:chExt cx="2311" cy="5625"/>
          </a:xfrm>
        </p:grpSpPr>
        <p:sp>
          <p:nvSpPr>
            <p:cNvPr id="1027" name="Text Box 3"/>
            <p:cNvSpPr txBox="1">
              <a:spLocks noChangeArrowheads="1"/>
            </p:cNvSpPr>
            <p:nvPr/>
          </p:nvSpPr>
          <p:spPr bwMode="auto">
            <a:xfrm>
              <a:off x="8309" y="9556"/>
              <a:ext cx="1801" cy="8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cs typeface="Arial" pitchFamily="34" charset="0"/>
                </a:rPr>
                <a:t>100%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8549" y="7995"/>
              <a:ext cx="1321" cy="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10%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9389" y="6555"/>
              <a:ext cx="961" cy="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rPr>
                <a:t>1%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9149" y="4755"/>
              <a:ext cx="1471" cy="7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pitchFamily="34" charset="0"/>
                </a:rPr>
                <a:t>0</a:t>
              </a:r>
              <a:r>
                <a:rPr kumimoji="0" lang="en-US" sz="2400" b="0" i="0" u="none" strike="noStrike" cap="none" normalizeH="0" baseline="0" dirty="0" smtClean="0">
                  <a:ln>
                    <a:noFill/>
                  </a:ln>
                  <a:solidFill>
                    <a:schemeClr val="tx1"/>
                  </a:solidFill>
                  <a:effectLst/>
                  <a:latin typeface="Calibri" pitchFamily="34" charset="0"/>
                  <a:cs typeface="Arial" pitchFamily="34" charset="0"/>
                </a:rPr>
                <a:t>.1%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rgyPyramid.gif"/>
          <p:cNvPicPr/>
          <p:nvPr/>
        </p:nvPicPr>
        <p:blipFill>
          <a:blip r:embed="rId2" cstate="print"/>
          <a:stretch>
            <a:fillRect/>
          </a:stretch>
        </p:blipFill>
        <p:spPr>
          <a:xfrm>
            <a:off x="0" y="1600200"/>
            <a:ext cx="4419600" cy="4724400"/>
          </a:xfrm>
          <a:prstGeom prst="rect">
            <a:avLst/>
          </a:prstGeom>
        </p:spPr>
      </p:pic>
      <p:sp>
        <p:nvSpPr>
          <p:cNvPr id="296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699" name="Rectangle 3"/>
          <p:cNvSpPr>
            <a:spLocks noChangeArrowheads="1"/>
          </p:cNvSpPr>
          <p:nvPr/>
        </p:nvSpPr>
        <p:spPr bwMode="auto">
          <a:xfrm>
            <a:off x="4648200" y="2362200"/>
            <a:ext cx="44958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Represents amount of energy available at each level as well as amount of living tissue—both </a:t>
            </a:r>
            <a:r>
              <a:rPr kumimoji="0" lang="en-US" sz="2800" b="1" i="0" u="sng" strike="noStrike" cap="none" normalizeH="0" baseline="0" dirty="0" smtClean="0">
                <a:ln>
                  <a:noFill/>
                </a:ln>
                <a:effectLst/>
                <a:latin typeface="Calibri" pitchFamily="34" charset="0"/>
                <a:ea typeface="Calibri" pitchFamily="34" charset="0"/>
                <a:cs typeface="Times New Roman" pitchFamily="18" charset="0"/>
              </a:rPr>
              <a:t>decrease</a:t>
            </a:r>
            <a:r>
              <a:rPr kumimoji="0" lang="en-US" sz="2800" b="0" i="0" u="none" strike="noStrike" cap="none" normalizeH="0" baseline="0" dirty="0" smtClean="0">
                <a:ln>
                  <a:noFill/>
                </a:ln>
                <a:effectLst/>
                <a:latin typeface="Calibri" pitchFamily="34" charset="0"/>
                <a:ea typeface="Calibri" pitchFamily="34" charset="0"/>
                <a:cs typeface="Times New Roman" pitchFamily="18" charset="0"/>
              </a:rPr>
              <a:t> with each </a:t>
            </a:r>
            <a:r>
              <a:rPr kumimoji="0" lang="en-US" sz="2800" b="1" i="0" u="sng" strike="noStrike" cap="none" normalizeH="0" baseline="0" dirty="0" smtClean="0">
                <a:ln>
                  <a:noFill/>
                </a:ln>
                <a:effectLst/>
                <a:latin typeface="Calibri" pitchFamily="34" charset="0"/>
                <a:ea typeface="Calibri" pitchFamily="34" charset="0"/>
                <a:cs typeface="Times New Roman" pitchFamily="18" charset="0"/>
              </a:rPr>
              <a:t>increasing</a:t>
            </a:r>
            <a:r>
              <a:rPr kumimoji="0" lang="en-US" sz="2800" b="0" i="0" strike="noStrike" cap="none" normalizeH="0" baseline="0" dirty="0" smtClean="0">
                <a:ln>
                  <a:noFill/>
                </a:ln>
                <a:effectLst/>
                <a:latin typeface="Calibri" pitchFamily="34" charset="0"/>
                <a:ea typeface="Calibri" pitchFamily="34" charset="0"/>
                <a:cs typeface="Times New Roman" pitchFamily="18" charset="0"/>
              </a:rPr>
              <a:t> </a:t>
            </a:r>
            <a:r>
              <a:rPr kumimoji="0" lang="en-US" sz="2800" b="0" i="0" u="none" strike="noStrike" cap="none" normalizeH="0" baseline="0" dirty="0" smtClean="0">
                <a:ln>
                  <a:noFill/>
                </a:ln>
                <a:effectLst/>
                <a:latin typeface="Calibri" pitchFamily="34" charset="0"/>
                <a:ea typeface="Calibri" pitchFamily="34" charset="0"/>
                <a:cs typeface="Times New Roman" pitchFamily="18" charset="0"/>
              </a:rPr>
              <a:t>trophic level</a:t>
            </a:r>
            <a:endParaRPr kumimoji="0" lang="en-US" sz="2800" b="0" i="0" u="none" strike="noStrike" cap="none" normalizeH="0" baseline="0" dirty="0" smtClean="0">
              <a:ln>
                <a:noFill/>
              </a:ln>
              <a:effectLst/>
              <a:latin typeface="Arial" pitchFamily="34" charset="0"/>
              <a:cs typeface="Arial" pitchFamily="34" charset="0"/>
            </a:endParaRPr>
          </a:p>
        </p:txBody>
      </p:sp>
      <p:sp>
        <p:nvSpPr>
          <p:cNvPr id="5" name="TextBox 4"/>
          <p:cNvSpPr txBox="1"/>
          <p:nvPr/>
        </p:nvSpPr>
        <p:spPr>
          <a:xfrm>
            <a:off x="762000" y="381000"/>
            <a:ext cx="8382000" cy="646331"/>
          </a:xfrm>
          <a:prstGeom prst="rect">
            <a:avLst/>
          </a:prstGeom>
          <a:noFill/>
        </p:spPr>
        <p:txBody>
          <a:bodyPr wrap="square" rtlCol="0">
            <a:spAutoFit/>
          </a:bodyPr>
          <a:lstStyle/>
          <a:p>
            <a:pPr lvl="0" fontAlgn="base">
              <a:spcBef>
                <a:spcPct val="0"/>
              </a:spcBef>
              <a:spcAft>
                <a:spcPct val="0"/>
              </a:spcAft>
            </a:pPr>
            <a:r>
              <a:rPr lang="en-US" sz="3600" b="1" dirty="0" smtClean="0">
                <a:latin typeface="Calibri" pitchFamily="34" charset="0"/>
                <a:ea typeface="Calibri" pitchFamily="34" charset="0"/>
                <a:cs typeface="Times New Roman" pitchFamily="18" charset="0"/>
              </a:rPr>
              <a:t>Energy and Biomass Pyramid (together)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1000" fill="hold"/>
                                        <p:tgtEl>
                                          <p:spTgt spid="2969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96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534400" cy="2929007"/>
          </a:xfrm>
          <a:prstGeom prst="rect">
            <a:avLst/>
          </a:prstGeom>
          <a:noFill/>
        </p:spPr>
        <p:txBody>
          <a:bodyPr wrap="square" rtlCol="0">
            <a:spAutoFit/>
          </a:bodyPr>
          <a:lstStyle/>
          <a:p>
            <a:r>
              <a:rPr lang="en-US" sz="3200" dirty="0" smtClean="0">
                <a:solidFill>
                  <a:schemeClr val="tx2">
                    <a:lumMod val="50000"/>
                  </a:schemeClr>
                </a:solidFill>
              </a:rPr>
              <a:t>V.  Ecological Interactions between organisms</a:t>
            </a:r>
          </a:p>
          <a:p>
            <a:endParaRPr lang="en-US" sz="3200" dirty="0" smtClean="0">
              <a:solidFill>
                <a:schemeClr val="tx2">
                  <a:lumMod val="50000"/>
                </a:schemeClr>
              </a:solidFill>
            </a:endParaRPr>
          </a:p>
          <a:p>
            <a:pPr marL="457200" indent="-457200">
              <a:spcAft>
                <a:spcPts val="1000"/>
              </a:spcAft>
              <a:buAutoNum type="alphaUcPeriod"/>
            </a:pPr>
            <a:r>
              <a:rPr lang="en-US" sz="2800" b="1" u="sng" dirty="0" smtClean="0">
                <a:solidFill>
                  <a:schemeClr val="tx2">
                    <a:lumMod val="50000"/>
                  </a:schemeClr>
                </a:solidFill>
              </a:rPr>
              <a:t>Competition</a:t>
            </a:r>
            <a:r>
              <a:rPr lang="en-US" sz="2800" dirty="0" smtClean="0">
                <a:solidFill>
                  <a:schemeClr val="tx2">
                    <a:lumMod val="50000"/>
                  </a:schemeClr>
                </a:solidFill>
              </a:rPr>
              <a:t>—when two organisms of the same or different species attempt to use an ecological resource in the same place at the same time.</a:t>
            </a:r>
          </a:p>
          <a:p>
            <a:pPr marL="914400" lvl="1" indent="-457200"/>
            <a:r>
              <a:rPr lang="en-US" sz="2800" dirty="0" smtClean="0">
                <a:solidFill>
                  <a:schemeClr val="tx2">
                    <a:lumMod val="50000"/>
                  </a:schemeClr>
                </a:solidFill>
              </a:rPr>
              <a:t>Ex:  </a:t>
            </a:r>
            <a:r>
              <a:rPr lang="en-US" sz="2800" b="1" u="sng" dirty="0" smtClean="0">
                <a:solidFill>
                  <a:schemeClr val="tx2">
                    <a:lumMod val="50000"/>
                  </a:schemeClr>
                </a:solidFill>
              </a:rPr>
              <a:t>food, water, shelter</a:t>
            </a:r>
            <a:endParaRPr lang="en-US" sz="2800" b="1" u="sng" dirty="0">
              <a:solidFill>
                <a:schemeClr val="tx2">
                  <a:lumMod val="50000"/>
                </a:schemeClr>
              </a:solidFill>
            </a:endParaRPr>
          </a:p>
        </p:txBody>
      </p:sp>
      <p:pic>
        <p:nvPicPr>
          <p:cNvPr id="4" name="Picture 3" descr="ecological competition.jpg"/>
          <p:cNvPicPr>
            <a:picLocks noChangeAspect="1"/>
          </p:cNvPicPr>
          <p:nvPr/>
        </p:nvPicPr>
        <p:blipFill>
          <a:blip r:embed="rId2" cstate="print"/>
          <a:stretch>
            <a:fillRect/>
          </a:stretch>
        </p:blipFill>
        <p:spPr>
          <a:xfrm>
            <a:off x="0" y="3220278"/>
            <a:ext cx="9144000" cy="36377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14"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16" dur="80"/>
                                        <p:tgtEl>
                                          <p:spTgt spid="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76000"/>
          </a:schemeClr>
        </a:solidFill>
        <a:effectLst/>
      </p:bgPr>
    </p:bg>
    <p:spTree>
      <p:nvGrpSpPr>
        <p:cNvPr id="1" name=""/>
        <p:cNvGrpSpPr/>
        <p:nvPr/>
      </p:nvGrpSpPr>
      <p:grpSpPr>
        <a:xfrm>
          <a:off x="0" y="0"/>
          <a:ext cx="0" cy="0"/>
          <a:chOff x="0" y="0"/>
          <a:chExt cx="0" cy="0"/>
        </a:xfrm>
      </p:grpSpPr>
      <p:pic>
        <p:nvPicPr>
          <p:cNvPr id="2" name="Picture 1" descr="competion 2.jpg"/>
          <p:cNvPicPr>
            <a:picLocks noChangeAspect="1"/>
          </p:cNvPicPr>
          <p:nvPr/>
        </p:nvPicPr>
        <p:blipFill>
          <a:blip r:embed="rId2" cstate="print"/>
          <a:stretch>
            <a:fillRect/>
          </a:stretch>
        </p:blipFill>
        <p:spPr>
          <a:xfrm>
            <a:off x="381000" y="228600"/>
            <a:ext cx="5143500" cy="3429000"/>
          </a:xfrm>
          <a:prstGeom prst="rect">
            <a:avLst/>
          </a:prstGeom>
        </p:spPr>
      </p:pic>
      <p:pic>
        <p:nvPicPr>
          <p:cNvPr id="4" name="Picture 3" descr="competition 1.jpg"/>
          <p:cNvPicPr>
            <a:picLocks noChangeAspect="1"/>
          </p:cNvPicPr>
          <p:nvPr/>
        </p:nvPicPr>
        <p:blipFill>
          <a:blip r:embed="rId3" cstate="print"/>
          <a:stretch>
            <a:fillRect/>
          </a:stretch>
        </p:blipFill>
        <p:spPr>
          <a:xfrm>
            <a:off x="4114800" y="3810000"/>
            <a:ext cx="4800600" cy="2895600"/>
          </a:xfrm>
          <a:prstGeom prst="rect">
            <a:avLst/>
          </a:prstGeom>
        </p:spPr>
      </p:pic>
      <p:sp>
        <p:nvSpPr>
          <p:cNvPr id="5" name="TextBox 4"/>
          <p:cNvSpPr txBox="1"/>
          <p:nvPr/>
        </p:nvSpPr>
        <p:spPr>
          <a:xfrm>
            <a:off x="5638800" y="1143000"/>
            <a:ext cx="3505200" cy="1384995"/>
          </a:xfrm>
          <a:prstGeom prst="rect">
            <a:avLst/>
          </a:prstGeom>
          <a:noFill/>
        </p:spPr>
        <p:txBody>
          <a:bodyPr wrap="square" rtlCol="0">
            <a:spAutoFit/>
          </a:bodyPr>
          <a:lstStyle/>
          <a:p>
            <a:r>
              <a:rPr lang="en-US" sz="2800" dirty="0" smtClean="0"/>
              <a:t>Monkeys compete with each other and other animals for food.</a:t>
            </a:r>
            <a:endParaRPr lang="en-US" sz="2800" dirty="0"/>
          </a:p>
        </p:txBody>
      </p:sp>
      <p:sp>
        <p:nvSpPr>
          <p:cNvPr id="6" name="TextBox 5"/>
          <p:cNvSpPr txBox="1"/>
          <p:nvPr/>
        </p:nvSpPr>
        <p:spPr>
          <a:xfrm>
            <a:off x="381000" y="4572000"/>
            <a:ext cx="3505200" cy="954107"/>
          </a:xfrm>
          <a:prstGeom prst="rect">
            <a:avLst/>
          </a:prstGeom>
          <a:noFill/>
        </p:spPr>
        <p:txBody>
          <a:bodyPr wrap="square" rtlCol="0">
            <a:spAutoFit/>
          </a:bodyPr>
          <a:lstStyle/>
          <a:p>
            <a:r>
              <a:rPr lang="en-US" sz="2800" dirty="0" smtClean="0"/>
              <a:t>Rams compete with each other for mates.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42" presetClass="entr" presetSubtype="0" fill="hold"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5" name="TextBox 4"/>
          <p:cNvSpPr txBox="1"/>
          <p:nvPr/>
        </p:nvSpPr>
        <p:spPr>
          <a:xfrm>
            <a:off x="381000" y="381000"/>
            <a:ext cx="8382000" cy="1384995"/>
          </a:xfrm>
          <a:prstGeom prst="rect">
            <a:avLst/>
          </a:prstGeom>
          <a:noFill/>
        </p:spPr>
        <p:txBody>
          <a:bodyPr wrap="square" rtlCol="0">
            <a:spAutoFit/>
          </a:bodyPr>
          <a:lstStyle/>
          <a:p>
            <a:pPr marL="1368425" indent="-1368425"/>
            <a:r>
              <a:rPr lang="en-US" sz="2800" dirty="0" smtClean="0">
                <a:solidFill>
                  <a:schemeClr val="accent3">
                    <a:lumMod val="50000"/>
                  </a:schemeClr>
                </a:solidFill>
              </a:rPr>
              <a:t>Ecology—the scientific study of </a:t>
            </a:r>
            <a:r>
              <a:rPr lang="en-US" sz="2800" b="1" u="sng" dirty="0" smtClean="0">
                <a:solidFill>
                  <a:schemeClr val="accent3">
                    <a:lumMod val="50000"/>
                  </a:schemeClr>
                </a:solidFill>
              </a:rPr>
              <a:t>interactions</a:t>
            </a:r>
            <a:r>
              <a:rPr lang="en-US" sz="2800" dirty="0" smtClean="0">
                <a:solidFill>
                  <a:schemeClr val="accent3">
                    <a:lumMod val="50000"/>
                  </a:schemeClr>
                </a:solidFill>
              </a:rPr>
              <a:t> between different </a:t>
            </a:r>
            <a:r>
              <a:rPr lang="en-US" sz="2800" b="1" u="sng" dirty="0" smtClean="0">
                <a:solidFill>
                  <a:schemeClr val="accent3">
                    <a:lumMod val="50000"/>
                  </a:schemeClr>
                </a:solidFill>
              </a:rPr>
              <a:t>organisms</a:t>
            </a:r>
            <a:r>
              <a:rPr lang="en-US" sz="2800" dirty="0" smtClean="0">
                <a:solidFill>
                  <a:schemeClr val="accent3">
                    <a:lumMod val="50000"/>
                  </a:schemeClr>
                </a:solidFill>
              </a:rPr>
              <a:t> and between organisms and their </a:t>
            </a:r>
            <a:r>
              <a:rPr lang="en-US" sz="2800" b="1" u="sng" dirty="0" smtClean="0">
                <a:solidFill>
                  <a:schemeClr val="accent3">
                    <a:lumMod val="50000"/>
                  </a:schemeClr>
                </a:solidFill>
              </a:rPr>
              <a:t>environment</a:t>
            </a:r>
            <a:r>
              <a:rPr lang="en-US" sz="2800" dirty="0" smtClean="0">
                <a:solidFill>
                  <a:schemeClr val="accent3">
                    <a:lumMod val="50000"/>
                  </a:schemeClr>
                </a:solidFill>
              </a:rPr>
              <a:t> or surroundings</a:t>
            </a:r>
            <a:endParaRPr lang="en-US" sz="2800" dirty="0">
              <a:solidFill>
                <a:schemeClr val="accent3">
                  <a:lumMod val="50000"/>
                </a:schemeClr>
              </a:solidFill>
            </a:endParaRPr>
          </a:p>
        </p:txBody>
      </p:sp>
      <p:pic>
        <p:nvPicPr>
          <p:cNvPr id="6" name="Picture 5" descr="butterfly.jpg"/>
          <p:cNvPicPr>
            <a:picLocks noChangeAspect="1"/>
          </p:cNvPicPr>
          <p:nvPr/>
        </p:nvPicPr>
        <p:blipFill>
          <a:blip r:embed="rId2" cstate="print"/>
          <a:stretch>
            <a:fillRect/>
          </a:stretch>
        </p:blipFill>
        <p:spPr>
          <a:xfrm>
            <a:off x="1600200" y="2362200"/>
            <a:ext cx="6172200" cy="406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04800" y="4038600"/>
            <a:ext cx="8610600" cy="2677656"/>
          </a:xfrm>
          <a:prstGeom prst="rect">
            <a:avLst/>
          </a:prstGeom>
        </p:spPr>
        <p:txBody>
          <a:bodyPr wrap="square">
            <a:spAutoFit/>
          </a:bodyPr>
          <a:lstStyle/>
          <a:p>
            <a:r>
              <a:rPr lang="en-US" sz="2800" dirty="0" smtClean="0"/>
              <a:t>Until Americans introduced gray squirrels into parts of England in the early 20th century, red squirrels had been the only species of squirrel in the country. The gray squirrels were larger and bred faster and successfully competed for resources. Within a couple years of overlap in an area, the red squirrels disappeared.</a:t>
            </a:r>
            <a:endParaRPr lang="en-US" sz="2800" dirty="0"/>
          </a:p>
        </p:txBody>
      </p:sp>
      <p:pic>
        <p:nvPicPr>
          <p:cNvPr id="3" name="Picture 2" descr="red squirrel.jpg"/>
          <p:cNvPicPr>
            <a:picLocks noChangeAspect="1"/>
          </p:cNvPicPr>
          <p:nvPr/>
        </p:nvPicPr>
        <p:blipFill>
          <a:blip r:embed="rId3" cstate="print"/>
          <a:stretch>
            <a:fillRect/>
          </a:stretch>
        </p:blipFill>
        <p:spPr>
          <a:xfrm>
            <a:off x="609600" y="152400"/>
            <a:ext cx="3135350" cy="3856481"/>
          </a:xfrm>
          <a:prstGeom prst="rect">
            <a:avLst/>
          </a:prstGeom>
        </p:spPr>
      </p:pic>
      <p:pic>
        <p:nvPicPr>
          <p:cNvPr id="4" name="Picture 3" descr="grey_squirrel.jpg"/>
          <p:cNvPicPr>
            <a:picLocks noChangeAspect="1"/>
          </p:cNvPicPr>
          <p:nvPr/>
        </p:nvPicPr>
        <p:blipFill>
          <a:blip r:embed="rId4" cstate="print"/>
          <a:stretch>
            <a:fillRect/>
          </a:stretch>
        </p:blipFill>
        <p:spPr>
          <a:xfrm>
            <a:off x="4495800" y="152400"/>
            <a:ext cx="3810000" cy="3810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alpha val="29000"/>
          </a:srgbClr>
        </a:solidFill>
        <a:effectLst/>
      </p:bgPr>
    </p:bg>
    <p:spTree>
      <p:nvGrpSpPr>
        <p:cNvPr id="1" name=""/>
        <p:cNvGrpSpPr/>
        <p:nvPr/>
      </p:nvGrpSpPr>
      <p:grpSpPr>
        <a:xfrm>
          <a:off x="0" y="0"/>
          <a:ext cx="0" cy="0"/>
          <a:chOff x="0" y="0"/>
          <a:chExt cx="0" cy="0"/>
        </a:xfrm>
      </p:grpSpPr>
      <p:sp>
        <p:nvSpPr>
          <p:cNvPr id="2" name="Rectangle 1"/>
          <p:cNvSpPr/>
          <p:nvPr/>
        </p:nvSpPr>
        <p:spPr>
          <a:xfrm>
            <a:off x="0" y="228600"/>
            <a:ext cx="9144000" cy="1508105"/>
          </a:xfrm>
          <a:prstGeom prst="rect">
            <a:avLst/>
          </a:prstGeom>
        </p:spPr>
        <p:txBody>
          <a:bodyPr wrap="square">
            <a:spAutoFit/>
          </a:bodyPr>
          <a:lstStyle/>
          <a:p>
            <a:pPr>
              <a:spcAft>
                <a:spcPts val="1000"/>
              </a:spcAft>
            </a:pPr>
            <a:r>
              <a:rPr lang="en-US" sz="3200" b="1" dirty="0" smtClean="0">
                <a:solidFill>
                  <a:schemeClr val="tx2">
                    <a:lumMod val="50000"/>
                  </a:schemeClr>
                </a:solidFill>
              </a:rPr>
              <a:t>B.  </a:t>
            </a:r>
            <a:r>
              <a:rPr lang="en-US" sz="3200" b="1" u="sng" dirty="0" smtClean="0">
                <a:solidFill>
                  <a:schemeClr val="tx2">
                    <a:lumMod val="50000"/>
                  </a:schemeClr>
                </a:solidFill>
              </a:rPr>
              <a:t>Niche</a:t>
            </a:r>
            <a:r>
              <a:rPr lang="en-US" sz="3200" dirty="0" smtClean="0">
                <a:solidFill>
                  <a:schemeClr val="tx2">
                    <a:lumMod val="50000"/>
                  </a:schemeClr>
                </a:solidFill>
              </a:rPr>
              <a:t>—</a:t>
            </a:r>
            <a:r>
              <a:rPr lang="en-US" sz="3000" dirty="0" smtClean="0">
                <a:solidFill>
                  <a:schemeClr val="tx2">
                    <a:lumMod val="50000"/>
                  </a:schemeClr>
                </a:solidFill>
              </a:rPr>
              <a:t>the ecological niche involves both the 			</a:t>
            </a:r>
            <a:r>
              <a:rPr lang="en-US" sz="3000" b="1" u="sng" dirty="0" smtClean="0">
                <a:solidFill>
                  <a:schemeClr val="tx2">
                    <a:lumMod val="50000"/>
                  </a:schemeClr>
                </a:solidFill>
              </a:rPr>
              <a:t>place</a:t>
            </a:r>
            <a:r>
              <a:rPr lang="en-US" sz="3000" dirty="0" smtClean="0">
                <a:solidFill>
                  <a:schemeClr val="tx2">
                    <a:lumMod val="50000"/>
                  </a:schemeClr>
                </a:solidFill>
              </a:rPr>
              <a:t> where an organism lives and 				the </a:t>
            </a:r>
            <a:r>
              <a:rPr lang="en-US" sz="3000" b="1" u="sng" dirty="0" smtClean="0">
                <a:solidFill>
                  <a:schemeClr val="tx2">
                    <a:lumMod val="50000"/>
                  </a:schemeClr>
                </a:solidFill>
              </a:rPr>
              <a:t>roles</a:t>
            </a:r>
            <a:r>
              <a:rPr lang="en-US" sz="3000" dirty="0" smtClean="0">
                <a:solidFill>
                  <a:schemeClr val="tx2">
                    <a:lumMod val="50000"/>
                  </a:schemeClr>
                </a:solidFill>
              </a:rPr>
              <a:t> that an organism has in its </a:t>
            </a:r>
            <a:r>
              <a:rPr lang="en-US" sz="3000" b="1" u="sng" dirty="0" smtClean="0">
                <a:solidFill>
                  <a:schemeClr val="tx2">
                    <a:lumMod val="50000"/>
                  </a:schemeClr>
                </a:solidFill>
              </a:rPr>
              <a:t>habitat</a:t>
            </a:r>
            <a:r>
              <a:rPr lang="en-US" sz="3000" dirty="0" smtClean="0">
                <a:solidFill>
                  <a:schemeClr val="tx2">
                    <a:lumMod val="50000"/>
                  </a:schemeClr>
                </a:solidFill>
              </a:rPr>
              <a:t>.</a:t>
            </a:r>
          </a:p>
        </p:txBody>
      </p:sp>
      <p:sp>
        <p:nvSpPr>
          <p:cNvPr id="3" name="TextBox 2"/>
          <p:cNvSpPr txBox="1"/>
          <p:nvPr/>
        </p:nvSpPr>
        <p:spPr>
          <a:xfrm>
            <a:off x="228600" y="1905000"/>
            <a:ext cx="8610600" cy="1938992"/>
          </a:xfrm>
          <a:prstGeom prst="rect">
            <a:avLst/>
          </a:prstGeom>
          <a:noFill/>
        </p:spPr>
        <p:txBody>
          <a:bodyPr wrap="square" rtlCol="0">
            <a:spAutoFit/>
          </a:bodyPr>
          <a:lstStyle/>
          <a:p>
            <a:pPr marL="1371600" indent="-1203325"/>
            <a:r>
              <a:rPr lang="en-US" sz="2400" dirty="0" smtClean="0"/>
              <a:t>Example: The ecological niche of a </a:t>
            </a:r>
            <a:r>
              <a:rPr lang="en-US" sz="2400" b="1" u="sng" dirty="0" smtClean="0"/>
              <a:t>sunflower</a:t>
            </a:r>
            <a:r>
              <a:rPr lang="en-US" sz="2400" dirty="0" smtClean="0"/>
              <a:t> growing in the backyard includes absorbing light, water and nutrients (for photosynthesis), providing shelter and food for other organisms (e.g. bees, ants, etc.), and giving off oxygen into the atmosphere.</a:t>
            </a:r>
            <a:endParaRPr lang="en-US" sz="2400" dirty="0"/>
          </a:p>
        </p:txBody>
      </p:sp>
      <p:pic>
        <p:nvPicPr>
          <p:cNvPr id="4" name="Picture 3" descr="bee-on-sunflower.jpg"/>
          <p:cNvPicPr>
            <a:picLocks noChangeAspect="1"/>
          </p:cNvPicPr>
          <p:nvPr/>
        </p:nvPicPr>
        <p:blipFill>
          <a:blip r:embed="rId2" cstate="print"/>
          <a:stretch>
            <a:fillRect/>
          </a:stretch>
        </p:blipFill>
        <p:spPr>
          <a:xfrm>
            <a:off x="3962399" y="4191000"/>
            <a:ext cx="2982268" cy="2667001"/>
          </a:xfrm>
          <a:prstGeom prst="rect">
            <a:avLst/>
          </a:prstGeom>
        </p:spPr>
      </p:pic>
      <p:pic>
        <p:nvPicPr>
          <p:cNvPr id="6" name="Picture 5" descr="bee and sunflower.jpg"/>
          <p:cNvPicPr>
            <a:picLocks noChangeAspect="1"/>
          </p:cNvPicPr>
          <p:nvPr/>
        </p:nvPicPr>
        <p:blipFill>
          <a:blip r:embed="rId3" cstate="print"/>
          <a:stretch>
            <a:fillRect/>
          </a:stretch>
        </p:blipFill>
        <p:spPr>
          <a:xfrm>
            <a:off x="0" y="4191000"/>
            <a:ext cx="4004504" cy="2667000"/>
          </a:xfrm>
          <a:prstGeom prst="rect">
            <a:avLst/>
          </a:prstGeom>
        </p:spPr>
      </p:pic>
      <p:pic>
        <p:nvPicPr>
          <p:cNvPr id="1027" name="Picture 3" descr="C:\Documents and Settings\D0803679\Local Settings\Temporary Internet Files\Content.IE5\ZGU2PM5Y\MPj04073390000[1].jpg"/>
          <p:cNvPicPr>
            <a:picLocks noChangeAspect="1" noChangeArrowheads="1"/>
          </p:cNvPicPr>
          <p:nvPr/>
        </p:nvPicPr>
        <p:blipFill>
          <a:blip r:embed="rId4" cstate="print"/>
          <a:srcRect/>
          <a:stretch>
            <a:fillRect/>
          </a:stretch>
        </p:blipFill>
        <p:spPr bwMode="auto">
          <a:xfrm>
            <a:off x="6934200" y="4190348"/>
            <a:ext cx="2209800" cy="26676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1815882"/>
          </a:xfrm>
          <a:prstGeom prst="rect">
            <a:avLst/>
          </a:prstGeom>
          <a:noFill/>
        </p:spPr>
        <p:txBody>
          <a:bodyPr wrap="square" rtlCol="0">
            <a:spAutoFit/>
          </a:bodyPr>
          <a:lstStyle/>
          <a:p>
            <a:r>
              <a:rPr lang="en-US" sz="2800" i="1" dirty="0" smtClean="0"/>
              <a:t>The ecological niche of an organism depends not only on where it lives but also on what it does. By analogy, it may be said that the habitat is the organism’s “address”, and the niche is its “profession”, biologically speaking.</a:t>
            </a:r>
            <a:endParaRPr lang="en-US" sz="2800" i="1" dirty="0"/>
          </a:p>
        </p:txBody>
      </p:sp>
      <p:pic>
        <p:nvPicPr>
          <p:cNvPr id="3" name="Picture 2" descr="niche worm.png"/>
          <p:cNvPicPr>
            <a:picLocks noChangeAspect="1"/>
          </p:cNvPicPr>
          <p:nvPr/>
        </p:nvPicPr>
        <p:blipFill>
          <a:blip r:embed="rId2" cstate="print"/>
          <a:stretch>
            <a:fillRect/>
          </a:stretch>
        </p:blipFill>
        <p:spPr>
          <a:xfrm>
            <a:off x="0" y="3200400"/>
            <a:ext cx="5558664" cy="3657600"/>
          </a:xfrm>
          <a:prstGeom prst="rect">
            <a:avLst/>
          </a:prstGeom>
        </p:spPr>
      </p:pic>
      <p:sp>
        <p:nvSpPr>
          <p:cNvPr id="4" name="TextBox 3"/>
          <p:cNvSpPr txBox="1"/>
          <p:nvPr/>
        </p:nvSpPr>
        <p:spPr>
          <a:xfrm>
            <a:off x="990600" y="2743200"/>
            <a:ext cx="1981200" cy="461665"/>
          </a:xfrm>
          <a:prstGeom prst="rect">
            <a:avLst/>
          </a:prstGeom>
          <a:noFill/>
        </p:spPr>
        <p:txBody>
          <a:bodyPr wrap="square" rtlCol="0">
            <a:spAutoFit/>
          </a:bodyPr>
          <a:lstStyle/>
          <a:p>
            <a:r>
              <a:rPr lang="en-US" sz="2400" dirty="0" smtClean="0"/>
              <a:t>Worm’s Niche</a:t>
            </a:r>
            <a:endParaRPr lang="en-US" sz="2400" dirty="0"/>
          </a:p>
        </p:txBody>
      </p:sp>
      <p:sp>
        <p:nvSpPr>
          <p:cNvPr id="5" name="TextBox 4"/>
          <p:cNvSpPr txBox="1"/>
          <p:nvPr/>
        </p:nvSpPr>
        <p:spPr>
          <a:xfrm>
            <a:off x="4114800" y="2362200"/>
            <a:ext cx="4114800" cy="523220"/>
          </a:xfrm>
          <a:prstGeom prst="rect">
            <a:avLst/>
          </a:prstGeom>
          <a:noFill/>
        </p:spPr>
        <p:txBody>
          <a:bodyPr wrap="square" rtlCol="0">
            <a:spAutoFit/>
          </a:bodyPr>
          <a:lstStyle/>
          <a:p>
            <a:r>
              <a:rPr lang="en-US" sz="2800" dirty="0" smtClean="0"/>
              <a:t>“Address”—</a:t>
            </a:r>
            <a:r>
              <a:rPr lang="en-US" sz="2400" dirty="0" smtClean="0"/>
              <a:t>Soil, Ground, etc.</a:t>
            </a:r>
            <a:endParaRPr lang="en-US" sz="2400" dirty="0"/>
          </a:p>
        </p:txBody>
      </p:sp>
      <p:sp>
        <p:nvSpPr>
          <p:cNvPr id="6" name="TextBox 5"/>
          <p:cNvSpPr txBox="1"/>
          <p:nvPr/>
        </p:nvSpPr>
        <p:spPr>
          <a:xfrm>
            <a:off x="5410200" y="3352800"/>
            <a:ext cx="3733800" cy="523220"/>
          </a:xfrm>
          <a:prstGeom prst="rect">
            <a:avLst/>
          </a:prstGeom>
          <a:noFill/>
        </p:spPr>
        <p:txBody>
          <a:bodyPr wrap="square" rtlCol="0">
            <a:spAutoFit/>
          </a:bodyPr>
          <a:lstStyle/>
          <a:p>
            <a:r>
              <a:rPr lang="en-US" sz="2800" dirty="0" smtClean="0"/>
              <a:t>“Profession”–</a:t>
            </a:r>
            <a:r>
              <a:rPr lang="en-US" sz="2400" dirty="0" smtClean="0"/>
              <a:t> Mix-up soil</a:t>
            </a:r>
            <a:endParaRPr lang="en-US" sz="2800" dirty="0"/>
          </a:p>
        </p:txBody>
      </p:sp>
      <p:cxnSp>
        <p:nvCxnSpPr>
          <p:cNvPr id="8" name="Curved Connector 7"/>
          <p:cNvCxnSpPr>
            <a:stCxn id="6" idx="2"/>
          </p:cNvCxnSpPr>
          <p:nvPr/>
        </p:nvCxnSpPr>
        <p:spPr>
          <a:xfrm rot="5400000">
            <a:off x="6224260" y="3519160"/>
            <a:ext cx="695980" cy="1409700"/>
          </a:xfrm>
          <a:prstGeom prst="curved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458200" cy="2123658"/>
          </a:xfrm>
          <a:prstGeom prst="rect">
            <a:avLst/>
          </a:prstGeom>
          <a:noFill/>
        </p:spPr>
        <p:txBody>
          <a:bodyPr wrap="square" rtlCol="0">
            <a:spAutoFit/>
          </a:bodyPr>
          <a:lstStyle/>
          <a:p>
            <a:pPr marL="514350" indent="-514350"/>
            <a:r>
              <a:rPr lang="en-US" sz="2800" dirty="0" smtClean="0"/>
              <a:t>C.	</a:t>
            </a:r>
            <a:r>
              <a:rPr lang="en-US" sz="2800" b="1" u="sng" dirty="0" smtClean="0"/>
              <a:t>Predation</a:t>
            </a:r>
            <a:r>
              <a:rPr lang="en-US" sz="2800" dirty="0" smtClean="0"/>
              <a:t>—one organism captures and feeds on another organism</a:t>
            </a:r>
          </a:p>
          <a:p>
            <a:pPr marL="514350" indent="-514350">
              <a:buAutoNum type="alphaUcPeriod" startAt="2"/>
            </a:pPr>
            <a:endParaRPr lang="en-US" sz="1000" dirty="0" smtClean="0"/>
          </a:p>
          <a:p>
            <a:pPr marL="971550" lvl="1" indent="-514350"/>
            <a:r>
              <a:rPr lang="en-US" sz="2800" dirty="0" smtClean="0"/>
              <a:t>1.	</a:t>
            </a:r>
            <a:r>
              <a:rPr lang="en-US" sz="2800" b="1" u="sng" dirty="0" smtClean="0"/>
              <a:t>Predator</a:t>
            </a:r>
            <a:r>
              <a:rPr lang="en-US" sz="2800" dirty="0" smtClean="0"/>
              <a:t>—one that does the killing</a:t>
            </a:r>
          </a:p>
          <a:p>
            <a:pPr marL="971550" lvl="1" indent="-514350"/>
            <a:endParaRPr lang="en-US" sz="1000" dirty="0" smtClean="0"/>
          </a:p>
          <a:p>
            <a:pPr marL="971550" lvl="1" indent="-514350"/>
            <a:r>
              <a:rPr lang="en-US" sz="2800" dirty="0" smtClean="0"/>
              <a:t>2.	</a:t>
            </a:r>
            <a:r>
              <a:rPr lang="en-US" sz="2800" b="1" u="sng" dirty="0" smtClean="0"/>
              <a:t>Prey</a:t>
            </a:r>
            <a:r>
              <a:rPr lang="en-US" sz="2800" dirty="0" smtClean="0"/>
              <a:t>—one that is the food</a:t>
            </a:r>
            <a:endParaRPr lang="en-US" sz="2800" dirty="0"/>
          </a:p>
        </p:txBody>
      </p:sp>
      <p:pic>
        <p:nvPicPr>
          <p:cNvPr id="3" name="Picture 2" descr="predation 2.jpg"/>
          <p:cNvPicPr>
            <a:picLocks noChangeAspect="1"/>
          </p:cNvPicPr>
          <p:nvPr/>
        </p:nvPicPr>
        <p:blipFill>
          <a:blip r:embed="rId2" cstate="print"/>
          <a:stretch>
            <a:fillRect/>
          </a:stretch>
        </p:blipFill>
        <p:spPr>
          <a:xfrm>
            <a:off x="0" y="3299968"/>
            <a:ext cx="5638800" cy="3759200"/>
          </a:xfrm>
          <a:prstGeom prst="rect">
            <a:avLst/>
          </a:prstGeom>
        </p:spPr>
      </p:pic>
      <p:pic>
        <p:nvPicPr>
          <p:cNvPr id="6" name="Picture 5" descr="predation3.jpg"/>
          <p:cNvPicPr>
            <a:picLocks noChangeAspect="1"/>
          </p:cNvPicPr>
          <p:nvPr/>
        </p:nvPicPr>
        <p:blipFill>
          <a:blip r:embed="rId3" cstate="print"/>
          <a:stretch>
            <a:fillRect/>
          </a:stretch>
        </p:blipFill>
        <p:spPr>
          <a:xfrm>
            <a:off x="5638800" y="3276600"/>
            <a:ext cx="3505200" cy="3764845"/>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7581900" y="762000"/>
            <a:ext cx="1562100" cy="2514600"/>
          </a:xfrm>
          <a:prstGeom prst="rect">
            <a:avLst/>
          </a:prstGeom>
          <a:noFill/>
          <a:ln w="9525">
            <a:noFill/>
            <a:miter lim="800000"/>
            <a:headEnd/>
            <a:tailEnd/>
          </a:ln>
          <a:effectLst/>
        </p:spPr>
      </p:pic>
      <p:grpSp>
        <p:nvGrpSpPr>
          <p:cNvPr id="20" name="Group 19"/>
          <p:cNvGrpSpPr/>
          <p:nvPr/>
        </p:nvGrpSpPr>
        <p:grpSpPr>
          <a:xfrm>
            <a:off x="5486400" y="1371600"/>
            <a:ext cx="2209800" cy="2362200"/>
            <a:chOff x="5486400" y="1371600"/>
            <a:chExt cx="2209800" cy="2362200"/>
          </a:xfrm>
        </p:grpSpPr>
        <p:cxnSp>
          <p:nvCxnSpPr>
            <p:cNvPr id="10" name="Straight Arrow Connector 9"/>
            <p:cNvCxnSpPr/>
            <p:nvPr/>
          </p:nvCxnSpPr>
          <p:spPr>
            <a:xfrm flipV="1">
              <a:off x="6477000" y="1371600"/>
              <a:ext cx="1219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6134100" y="2705100"/>
              <a:ext cx="13716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5486400" y="1676400"/>
              <a:ext cx="1066800" cy="762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25"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5" dur="1000" fill="hold"/>
                                        <p:tgtEl>
                                          <p:spTgt spid="20"/>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rel and ynx.jpg"/>
          <p:cNvPicPr>
            <a:picLocks noChangeAspect="1"/>
          </p:cNvPicPr>
          <p:nvPr/>
        </p:nvPicPr>
        <p:blipFill>
          <a:blip r:embed="rId2" cstate="print"/>
          <a:stretch>
            <a:fillRect/>
          </a:stretch>
        </p:blipFill>
        <p:spPr>
          <a:xfrm>
            <a:off x="1143000" y="0"/>
            <a:ext cx="6806214" cy="7010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915400" cy="3231654"/>
          </a:xfrm>
          <a:prstGeom prst="rect">
            <a:avLst/>
          </a:prstGeom>
          <a:noFill/>
        </p:spPr>
        <p:txBody>
          <a:bodyPr wrap="square" rtlCol="0">
            <a:spAutoFit/>
          </a:bodyPr>
          <a:lstStyle/>
          <a:p>
            <a:pPr marL="514350" indent="-514350">
              <a:tabLst>
                <a:tab pos="2514600" algn="l"/>
              </a:tabLst>
            </a:pPr>
            <a:r>
              <a:rPr lang="en-US" sz="3200" dirty="0" smtClean="0"/>
              <a:t>D.	</a:t>
            </a:r>
            <a:r>
              <a:rPr lang="en-US" sz="3200" b="1" dirty="0" smtClean="0"/>
              <a:t>Symbiosis</a:t>
            </a:r>
            <a:r>
              <a:rPr lang="en-US" sz="3200" dirty="0" smtClean="0"/>
              <a:t>—any relationship in which two 		species live closely together</a:t>
            </a:r>
          </a:p>
          <a:p>
            <a:pPr marL="514350" indent="-514350">
              <a:buAutoNum type="alphaUcPeriod" startAt="3"/>
            </a:pPr>
            <a:endParaRPr lang="en-US" sz="2000" dirty="0" smtClean="0"/>
          </a:p>
          <a:p>
            <a:pPr marL="514350" indent="-514350"/>
            <a:r>
              <a:rPr lang="en-US" sz="3200" dirty="0" smtClean="0"/>
              <a:t>	1.  </a:t>
            </a:r>
            <a:r>
              <a:rPr lang="en-US" sz="3200" b="1" u="sng" dirty="0" smtClean="0"/>
              <a:t>Mutualism</a:t>
            </a:r>
            <a:r>
              <a:rPr lang="en-US" sz="3200" dirty="0" smtClean="0"/>
              <a:t>—both species benefit (WIN-WIN)</a:t>
            </a:r>
          </a:p>
          <a:p>
            <a:pPr marL="514350" indent="-514350"/>
            <a:r>
              <a:rPr lang="en-US" sz="3200" dirty="0" smtClean="0"/>
              <a:t>		a.  Ex:  </a:t>
            </a:r>
            <a:r>
              <a:rPr lang="en-US" sz="3200" b="1" u="sng" dirty="0" smtClean="0"/>
              <a:t>insects and flowers</a:t>
            </a:r>
            <a:endParaRPr lang="en-US" sz="2000" b="1" u="sng" dirty="0" smtClean="0"/>
          </a:p>
          <a:p>
            <a:pPr marL="514350" indent="-514350"/>
            <a:endParaRPr lang="en-US" sz="3200" u="sng" dirty="0" smtClean="0"/>
          </a:p>
          <a:p>
            <a:pPr marL="514350" indent="-514350">
              <a:tabLst>
                <a:tab pos="2057400" algn="l"/>
              </a:tabLst>
            </a:pPr>
            <a:r>
              <a:rPr lang="en-US" sz="2400" dirty="0" smtClean="0"/>
              <a:t>Can you think of any other examples that we’ve talked about in class?</a:t>
            </a:r>
          </a:p>
        </p:txBody>
      </p:sp>
      <p:pic>
        <p:nvPicPr>
          <p:cNvPr id="3" name="Picture 2" descr="bee and flower.jpg"/>
          <p:cNvPicPr>
            <a:picLocks noChangeAspect="1"/>
          </p:cNvPicPr>
          <p:nvPr/>
        </p:nvPicPr>
        <p:blipFill>
          <a:blip r:embed="rId2" cstate="print"/>
          <a:stretch>
            <a:fillRect/>
          </a:stretch>
        </p:blipFill>
        <p:spPr>
          <a:xfrm>
            <a:off x="304800" y="3657600"/>
            <a:ext cx="3482788" cy="3200400"/>
          </a:xfrm>
          <a:prstGeom prst="rect">
            <a:avLst/>
          </a:prstGeom>
        </p:spPr>
      </p:pic>
      <p:pic>
        <p:nvPicPr>
          <p:cNvPr id="4" name="Picture 3" descr="clown fish and anemone.jpg"/>
          <p:cNvPicPr>
            <a:picLocks noChangeAspect="1"/>
          </p:cNvPicPr>
          <p:nvPr/>
        </p:nvPicPr>
        <p:blipFill>
          <a:blip r:embed="rId3" cstate="print"/>
          <a:stretch>
            <a:fillRect/>
          </a:stretch>
        </p:blipFill>
        <p:spPr>
          <a:xfrm>
            <a:off x="3997246" y="3657600"/>
            <a:ext cx="4937300"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7" presetClass="entr" presetSubtype="0" fill="hold" nodeType="afterEffect">
                                  <p:stCondLst>
                                    <p:cond delay="1000"/>
                                  </p:stCondLst>
                                  <p:iterate type="lt">
                                    <p:tmPct val="50000"/>
                                  </p:iterate>
                                  <p:childTnLst>
                                    <p:set>
                                      <p:cBhvr>
                                        <p:cTn id="12" dur="1" fill="hold">
                                          <p:stCondLst>
                                            <p:cond delay="0"/>
                                          </p:stCondLst>
                                        </p:cTn>
                                        <p:tgtEl>
                                          <p:spTgt spid="2">
                                            <p:txEl>
                                              <p:pRg st="3" end="3"/>
                                            </p:txEl>
                                          </p:spTgt>
                                        </p:tgtEl>
                                        <p:attrNameLst>
                                          <p:attrName>style.visibility</p:attrName>
                                        </p:attrNameLst>
                                      </p:cBhvr>
                                      <p:to>
                                        <p:strVal val="visible"/>
                                      </p:to>
                                    </p:set>
                                    <p:anim calcmode="discrete" valueType="clr">
                                      <p:cBhvr override="childStyle">
                                        <p:cTn id="13" dur="80"/>
                                        <p:tgtEl>
                                          <p:spTgt spid="2">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
                                            <p:txEl>
                                              <p:pRg st="3" end="3"/>
                                            </p:txEl>
                                          </p:spTgt>
                                        </p:tgtEl>
                                        <p:attrNameLst>
                                          <p:attrName>fillcolor</p:attrName>
                                        </p:attrNameLst>
                                      </p:cBhvr>
                                      <p:tavLst>
                                        <p:tav tm="0">
                                          <p:val>
                                            <p:clrVal>
                                              <a:schemeClr val="accent2"/>
                                            </p:clrVal>
                                          </p:val>
                                        </p:tav>
                                        <p:tav tm="50000">
                                          <p:val>
                                            <p:clrVal>
                                              <a:schemeClr val="hlink"/>
                                            </p:clrVal>
                                          </p:val>
                                        </p:tav>
                                      </p:tavLst>
                                    </p:anim>
                                    <p:set>
                                      <p:cBhvr>
                                        <p:cTn id="15" dur="80"/>
                                        <p:tgtEl>
                                          <p:spTgt spid="2">
                                            <p:txEl>
                                              <p:pRg st="3" end="3"/>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 calcmode="lin" valueType="num">
                                      <p:cBhvr>
                                        <p:cTn id="20" dur="10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21"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2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1"/>
            <a:ext cx="8915400" cy="2062103"/>
          </a:xfrm>
          <a:prstGeom prst="rect">
            <a:avLst/>
          </a:prstGeom>
          <a:noFill/>
        </p:spPr>
        <p:txBody>
          <a:bodyPr wrap="square" rtlCol="0">
            <a:spAutoFit/>
          </a:bodyPr>
          <a:lstStyle/>
          <a:p>
            <a:pPr marL="3548063" indent="-3425825"/>
            <a:r>
              <a:rPr lang="en-US" sz="3200" dirty="0" smtClean="0"/>
              <a:t>2. </a:t>
            </a:r>
            <a:r>
              <a:rPr lang="en-US" sz="3200" b="1" u="sng" dirty="0" smtClean="0"/>
              <a:t>Commensalism</a:t>
            </a:r>
            <a:r>
              <a:rPr lang="en-US" sz="3200" dirty="0" smtClean="0"/>
              <a:t>—one member of the association benefits and the other is neither helped nor harmed.</a:t>
            </a:r>
          </a:p>
          <a:p>
            <a:pPr marL="3548063" indent="-3425825"/>
            <a:r>
              <a:rPr lang="en-US" sz="3200" dirty="0" smtClean="0"/>
              <a:t>	(WIN-0)</a:t>
            </a:r>
          </a:p>
        </p:txBody>
      </p:sp>
      <p:pic>
        <p:nvPicPr>
          <p:cNvPr id="4" name="Picture 3" descr="barnacles on whale.jpg"/>
          <p:cNvPicPr>
            <a:picLocks noChangeAspect="1"/>
          </p:cNvPicPr>
          <p:nvPr/>
        </p:nvPicPr>
        <p:blipFill>
          <a:blip r:embed="rId2" cstate="print"/>
          <a:stretch>
            <a:fillRect/>
          </a:stretch>
        </p:blipFill>
        <p:spPr>
          <a:xfrm>
            <a:off x="3385339" y="3048000"/>
            <a:ext cx="5758661" cy="3810000"/>
          </a:xfrm>
          <a:prstGeom prst="rect">
            <a:avLst/>
          </a:prstGeom>
        </p:spPr>
      </p:pic>
      <p:sp>
        <p:nvSpPr>
          <p:cNvPr id="6" name="TextBox 5"/>
          <p:cNvSpPr txBox="1"/>
          <p:nvPr/>
        </p:nvSpPr>
        <p:spPr>
          <a:xfrm>
            <a:off x="3810000" y="2438400"/>
            <a:ext cx="5105400" cy="523220"/>
          </a:xfrm>
          <a:prstGeom prst="rect">
            <a:avLst/>
          </a:prstGeom>
          <a:noFill/>
        </p:spPr>
        <p:txBody>
          <a:bodyPr wrap="square" rtlCol="0">
            <a:spAutoFit/>
          </a:bodyPr>
          <a:lstStyle/>
          <a:p>
            <a:pPr algn="ctr"/>
            <a:r>
              <a:rPr lang="en-US" sz="2800" dirty="0" smtClean="0"/>
              <a:t>Example: </a:t>
            </a:r>
            <a:r>
              <a:rPr lang="en-US" sz="2800" b="1" u="sng" dirty="0" smtClean="0"/>
              <a:t>barnacles on a whale</a:t>
            </a:r>
            <a:endParaRPr lang="en-US" sz="2800" b="1" u="sng" dirty="0"/>
          </a:p>
        </p:txBody>
      </p:sp>
      <p:pic>
        <p:nvPicPr>
          <p:cNvPr id="9" name="Picture 8" descr="barnacles.jpg"/>
          <p:cNvPicPr>
            <a:picLocks noChangeAspect="1"/>
          </p:cNvPicPr>
          <p:nvPr/>
        </p:nvPicPr>
        <p:blipFill>
          <a:blip r:embed="rId3" cstate="print"/>
          <a:stretch>
            <a:fillRect/>
          </a:stretch>
        </p:blipFill>
        <p:spPr>
          <a:xfrm>
            <a:off x="0" y="1590676"/>
            <a:ext cx="3428999" cy="52673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rd-nest.jpg"/>
          <p:cNvPicPr>
            <a:picLocks noChangeAspect="1"/>
          </p:cNvPicPr>
          <p:nvPr/>
        </p:nvPicPr>
        <p:blipFill>
          <a:blip r:embed="rId2" cstate="print"/>
          <a:stretch>
            <a:fillRect/>
          </a:stretch>
        </p:blipFill>
        <p:spPr>
          <a:xfrm>
            <a:off x="4368800" y="3276600"/>
            <a:ext cx="4775200" cy="3581400"/>
          </a:xfrm>
          <a:prstGeom prst="rect">
            <a:avLst/>
          </a:prstGeom>
        </p:spPr>
      </p:pic>
      <p:sp>
        <p:nvSpPr>
          <p:cNvPr id="4" name="TextBox 3"/>
          <p:cNvSpPr txBox="1"/>
          <p:nvPr/>
        </p:nvSpPr>
        <p:spPr>
          <a:xfrm>
            <a:off x="762000" y="4191000"/>
            <a:ext cx="2971800" cy="584775"/>
          </a:xfrm>
          <a:prstGeom prst="rect">
            <a:avLst/>
          </a:prstGeom>
          <a:noFill/>
        </p:spPr>
        <p:txBody>
          <a:bodyPr wrap="square" rtlCol="0">
            <a:spAutoFit/>
          </a:bodyPr>
          <a:lstStyle/>
          <a:p>
            <a:r>
              <a:rPr lang="en-US" sz="3200" dirty="0" smtClean="0"/>
              <a:t>Commensalism</a:t>
            </a:r>
            <a:endParaRPr lang="en-US" sz="3200" dirty="0"/>
          </a:p>
        </p:txBody>
      </p:sp>
      <p:pic>
        <p:nvPicPr>
          <p:cNvPr id="5" name="Picture 4" descr="commensalism4.jpg"/>
          <p:cNvPicPr>
            <a:picLocks noChangeAspect="1"/>
          </p:cNvPicPr>
          <p:nvPr/>
        </p:nvPicPr>
        <p:blipFill>
          <a:blip r:embed="rId3" cstate="print"/>
          <a:stretch>
            <a:fillRect/>
          </a:stretch>
        </p:blipFill>
        <p:spPr>
          <a:xfrm>
            <a:off x="-1" y="0"/>
            <a:ext cx="4883821" cy="3276600"/>
          </a:xfrm>
          <a:prstGeom prst="rect">
            <a:avLst/>
          </a:prstGeom>
        </p:spPr>
      </p:pic>
      <p:sp>
        <p:nvSpPr>
          <p:cNvPr id="6" name="TextBox 5"/>
          <p:cNvSpPr txBox="1"/>
          <p:nvPr/>
        </p:nvSpPr>
        <p:spPr>
          <a:xfrm>
            <a:off x="5029200" y="304800"/>
            <a:ext cx="3962400" cy="830997"/>
          </a:xfrm>
          <a:prstGeom prst="rect">
            <a:avLst/>
          </a:prstGeom>
          <a:noFill/>
        </p:spPr>
        <p:txBody>
          <a:bodyPr wrap="square" rtlCol="0">
            <a:spAutoFit/>
          </a:bodyPr>
          <a:lstStyle/>
          <a:p>
            <a:r>
              <a:rPr lang="en-US" sz="2400" dirty="0" smtClean="0"/>
              <a:t>The Remora fish attaches to the shark and gets a free ride.</a:t>
            </a:r>
            <a:endParaRPr lang="en-US" sz="2400" dirty="0"/>
          </a:p>
        </p:txBody>
      </p:sp>
      <p:pic>
        <p:nvPicPr>
          <p:cNvPr id="7" name="Picture 6" descr="remora fish.jpg"/>
          <p:cNvPicPr>
            <a:picLocks noChangeAspect="1"/>
          </p:cNvPicPr>
          <p:nvPr/>
        </p:nvPicPr>
        <p:blipFill>
          <a:blip r:embed="rId4" cstate="print"/>
          <a:stretch>
            <a:fillRect/>
          </a:stretch>
        </p:blipFill>
        <p:spPr>
          <a:xfrm>
            <a:off x="5791200" y="1219200"/>
            <a:ext cx="2302436" cy="1914525"/>
          </a:xfrm>
          <a:prstGeom prst="rect">
            <a:avLst/>
          </a:prstGeom>
        </p:spPr>
      </p:pic>
      <p:sp>
        <p:nvSpPr>
          <p:cNvPr id="9" name="TextBox 8"/>
          <p:cNvSpPr txBox="1"/>
          <p:nvPr/>
        </p:nvSpPr>
        <p:spPr>
          <a:xfrm>
            <a:off x="228600" y="6096000"/>
            <a:ext cx="3962400" cy="461665"/>
          </a:xfrm>
          <a:prstGeom prst="rect">
            <a:avLst/>
          </a:prstGeom>
          <a:noFill/>
        </p:spPr>
        <p:txBody>
          <a:bodyPr wrap="square" rtlCol="0">
            <a:spAutoFit/>
          </a:bodyPr>
          <a:lstStyle/>
          <a:p>
            <a:pPr algn="ctr"/>
            <a:r>
              <a:rPr lang="en-US" sz="2400" dirty="0" smtClean="0"/>
              <a:t>Birds build nests in trees.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anim calcmode="lin" valueType="num">
                                      <p:cBhvr>
                                        <p:cTn id="1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par>
                                <p:cTn id="21" presetID="42" presetClass="entr" presetSubtype="0" fill="hold"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1000"/>
                                        <p:tgtEl>
                                          <p:spTgt spid="9">
                                            <p:txEl>
                                              <p:pRg st="0" end="0"/>
                                            </p:txEl>
                                          </p:spTgt>
                                        </p:tgtEl>
                                      </p:cBhvr>
                                    </p:animEffect>
                                    <p:anim calcmode="lin" valueType="num">
                                      <p:cBhvr>
                                        <p:cTn id="2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10600" cy="2759730"/>
          </a:xfrm>
          <a:prstGeom prst="rect">
            <a:avLst/>
          </a:prstGeom>
          <a:noFill/>
        </p:spPr>
        <p:txBody>
          <a:bodyPr wrap="square" rtlCol="0">
            <a:spAutoFit/>
          </a:bodyPr>
          <a:lstStyle/>
          <a:p>
            <a:pPr marL="514350" indent="-514350">
              <a:spcAft>
                <a:spcPts val="600"/>
              </a:spcAft>
            </a:pPr>
            <a:r>
              <a:rPr lang="en-US" sz="3200" dirty="0" smtClean="0"/>
              <a:t>3.	</a:t>
            </a:r>
            <a:r>
              <a:rPr lang="en-US" sz="3200" b="1" u="sng" dirty="0" smtClean="0"/>
              <a:t>Parasitism</a:t>
            </a:r>
            <a:r>
              <a:rPr lang="en-US" sz="3200" dirty="0" smtClean="0"/>
              <a:t>—one organisms lives on or inside another organism (host) and harms it.</a:t>
            </a:r>
          </a:p>
          <a:p>
            <a:pPr marL="514350" indent="-514350">
              <a:spcAft>
                <a:spcPts val="1000"/>
              </a:spcAft>
            </a:pPr>
            <a:r>
              <a:rPr lang="en-US" sz="3200" dirty="0" smtClean="0"/>
              <a:t>	The parasite obtains all or part of its nutritional needs from the host. (WIN-LOSE)</a:t>
            </a:r>
          </a:p>
          <a:p>
            <a:pPr marL="514350" indent="-514350"/>
            <a:r>
              <a:rPr lang="en-US" sz="3200" dirty="0" smtClean="0"/>
              <a:t>Example: </a:t>
            </a:r>
            <a:r>
              <a:rPr lang="en-US" sz="3200" b="1" u="sng" dirty="0" smtClean="0"/>
              <a:t>fleas on a dog </a:t>
            </a:r>
          </a:p>
        </p:txBody>
      </p:sp>
      <p:pic>
        <p:nvPicPr>
          <p:cNvPr id="3" name="Picture 2" descr="fleas.jpg"/>
          <p:cNvPicPr>
            <a:picLocks noChangeAspect="1"/>
          </p:cNvPicPr>
          <p:nvPr/>
        </p:nvPicPr>
        <p:blipFill>
          <a:blip r:embed="rId2" cstate="print"/>
          <a:stretch>
            <a:fillRect/>
          </a:stretch>
        </p:blipFill>
        <p:spPr>
          <a:xfrm flipH="1">
            <a:off x="762000" y="3052119"/>
            <a:ext cx="3352800" cy="3805881"/>
          </a:xfrm>
          <a:prstGeom prst="rect">
            <a:avLst/>
          </a:prstGeom>
        </p:spPr>
      </p:pic>
      <p:pic>
        <p:nvPicPr>
          <p:cNvPr id="5" name="Picture 4" descr="fleas.jpg"/>
          <p:cNvPicPr>
            <a:picLocks noChangeAspect="1"/>
          </p:cNvPicPr>
          <p:nvPr/>
        </p:nvPicPr>
        <p:blipFill>
          <a:blip r:embed="rId3" cstate="print"/>
          <a:stretch>
            <a:fillRect/>
          </a:stretch>
        </p:blipFill>
        <p:spPr>
          <a:xfrm>
            <a:off x="4914900" y="3048000"/>
            <a:ext cx="4229100" cy="43074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2" end="2"/>
                                            </p:txEl>
                                          </p:spTgt>
                                        </p:tgtEl>
                                        <p:attrNameLst>
                                          <p:attrName>style.visibility</p:attrName>
                                        </p:attrNameLst>
                                      </p:cBhvr>
                                      <p:to>
                                        <p:strVal val="visible"/>
                                      </p:to>
                                    </p:set>
                                    <p:anim calcmode="discrete" valueType="clr">
                                      <p:cBhvr override="childStyle">
                                        <p:cTn id="7" dur="80"/>
                                        <p:tgtEl>
                                          <p:spTgt spid="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2" end="2"/>
                                            </p:txEl>
                                          </p:spTgt>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asitism.jpg"/>
          <p:cNvPicPr>
            <a:picLocks noChangeAspect="1"/>
          </p:cNvPicPr>
          <p:nvPr/>
        </p:nvPicPr>
        <p:blipFill>
          <a:blip r:embed="rId2" cstate="print"/>
          <a:stretch>
            <a:fillRect/>
          </a:stretch>
        </p:blipFill>
        <p:spPr>
          <a:xfrm>
            <a:off x="0" y="0"/>
            <a:ext cx="4876800" cy="3138457"/>
          </a:xfrm>
          <a:prstGeom prst="rect">
            <a:avLst/>
          </a:prstGeom>
        </p:spPr>
      </p:pic>
      <p:pic>
        <p:nvPicPr>
          <p:cNvPr id="3" name="Picture 2" descr="lamprey_parasitism.jpg"/>
          <p:cNvPicPr>
            <a:picLocks noChangeAspect="1"/>
          </p:cNvPicPr>
          <p:nvPr/>
        </p:nvPicPr>
        <p:blipFill>
          <a:blip r:embed="rId3" cstate="print"/>
          <a:stretch>
            <a:fillRect/>
          </a:stretch>
        </p:blipFill>
        <p:spPr>
          <a:xfrm>
            <a:off x="4876800" y="1676399"/>
            <a:ext cx="4267200" cy="2869747"/>
          </a:xfrm>
          <a:prstGeom prst="rect">
            <a:avLst/>
          </a:prstGeom>
        </p:spPr>
      </p:pic>
      <p:sp>
        <p:nvSpPr>
          <p:cNvPr id="4" name="TextBox 3"/>
          <p:cNvSpPr txBox="1"/>
          <p:nvPr/>
        </p:nvSpPr>
        <p:spPr>
          <a:xfrm>
            <a:off x="1219200" y="3352800"/>
            <a:ext cx="2362200" cy="584775"/>
          </a:xfrm>
          <a:prstGeom prst="rect">
            <a:avLst/>
          </a:prstGeom>
          <a:noFill/>
        </p:spPr>
        <p:txBody>
          <a:bodyPr wrap="square" rtlCol="0">
            <a:spAutoFit/>
          </a:bodyPr>
          <a:lstStyle/>
          <a:p>
            <a:r>
              <a:rPr lang="en-US" sz="3200" b="1" dirty="0" smtClean="0"/>
              <a:t>Parasitism</a:t>
            </a:r>
          </a:p>
        </p:txBody>
      </p:sp>
      <p:sp>
        <p:nvSpPr>
          <p:cNvPr id="5" name="TextBox 4"/>
          <p:cNvSpPr txBox="1"/>
          <p:nvPr/>
        </p:nvSpPr>
        <p:spPr>
          <a:xfrm>
            <a:off x="4953000" y="228600"/>
            <a:ext cx="3048000" cy="830997"/>
          </a:xfrm>
          <a:prstGeom prst="rect">
            <a:avLst/>
          </a:prstGeom>
          <a:noFill/>
        </p:spPr>
        <p:txBody>
          <a:bodyPr wrap="square" rtlCol="0">
            <a:spAutoFit/>
          </a:bodyPr>
          <a:lstStyle/>
          <a:p>
            <a:pPr algn="ctr"/>
            <a:r>
              <a:rPr lang="en-US" sz="2400" dirty="0" smtClean="0"/>
              <a:t>Wasp eggs on back of caterpillar.</a:t>
            </a:r>
            <a:endParaRPr lang="en-US" sz="2400" dirty="0"/>
          </a:p>
        </p:txBody>
      </p:sp>
      <p:pic>
        <p:nvPicPr>
          <p:cNvPr id="6" name="Picture 5" descr="mosquito.jpg"/>
          <p:cNvPicPr>
            <a:picLocks noChangeAspect="1"/>
          </p:cNvPicPr>
          <p:nvPr/>
        </p:nvPicPr>
        <p:blipFill>
          <a:blip r:embed="rId4" cstate="print"/>
          <a:stretch>
            <a:fillRect/>
          </a:stretch>
        </p:blipFill>
        <p:spPr>
          <a:xfrm>
            <a:off x="0" y="4191000"/>
            <a:ext cx="4067175" cy="3048000"/>
          </a:xfrm>
          <a:prstGeom prst="rect">
            <a:avLst/>
          </a:prstGeom>
        </p:spPr>
      </p:pic>
      <p:sp>
        <p:nvSpPr>
          <p:cNvPr id="7" name="TextBox 6"/>
          <p:cNvSpPr txBox="1"/>
          <p:nvPr/>
        </p:nvSpPr>
        <p:spPr>
          <a:xfrm>
            <a:off x="4114800" y="5791200"/>
            <a:ext cx="2971800" cy="830997"/>
          </a:xfrm>
          <a:prstGeom prst="rect">
            <a:avLst/>
          </a:prstGeom>
          <a:noFill/>
        </p:spPr>
        <p:txBody>
          <a:bodyPr wrap="square" rtlCol="0">
            <a:spAutoFit/>
          </a:bodyPr>
          <a:lstStyle/>
          <a:p>
            <a:pPr algn="ctr"/>
            <a:r>
              <a:rPr lang="en-US" sz="2400" dirty="0" smtClean="0"/>
              <a:t>Mosquito biting a human.</a:t>
            </a:r>
            <a:endParaRPr lang="en-US" sz="2400" dirty="0"/>
          </a:p>
        </p:txBody>
      </p:sp>
      <p:sp>
        <p:nvSpPr>
          <p:cNvPr id="8" name="TextBox 7"/>
          <p:cNvSpPr txBox="1"/>
          <p:nvPr/>
        </p:nvSpPr>
        <p:spPr>
          <a:xfrm>
            <a:off x="5715000" y="4648200"/>
            <a:ext cx="2971800" cy="830997"/>
          </a:xfrm>
          <a:prstGeom prst="rect">
            <a:avLst/>
          </a:prstGeom>
          <a:noFill/>
        </p:spPr>
        <p:txBody>
          <a:bodyPr wrap="square" rtlCol="0">
            <a:spAutoFit/>
          </a:bodyPr>
          <a:lstStyle/>
          <a:p>
            <a:pPr algn="ctr"/>
            <a:r>
              <a:rPr lang="en-US" sz="2400" dirty="0" smtClean="0"/>
              <a:t>Sea lampreys feed on fluids of other fish.</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par>
                                <p:cTn id="18" presetID="42" presetClass="entr" presetSubtype="0"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anim calcmode="lin" valueType="num">
                                      <p:cBhvr>
                                        <p:cTn id="2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anim calcmode="lin" valueType="num">
                                      <p:cBhvr>
                                        <p:cTn id="3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152400"/>
            <a:ext cx="8686800" cy="584775"/>
          </a:xfrm>
          <a:prstGeom prst="rect">
            <a:avLst/>
          </a:prstGeom>
          <a:noFill/>
        </p:spPr>
        <p:txBody>
          <a:bodyPr wrap="square" rtlCol="0">
            <a:spAutoFit/>
          </a:bodyPr>
          <a:lstStyle/>
          <a:p>
            <a:r>
              <a:rPr lang="en-US" sz="3200" b="1" u="sng" dirty="0" smtClean="0"/>
              <a:t>Biotic</a:t>
            </a:r>
            <a:r>
              <a:rPr lang="en-US" sz="3200" dirty="0" smtClean="0"/>
              <a:t>—</a:t>
            </a:r>
            <a:r>
              <a:rPr lang="en-US" sz="3200" b="1" u="sng" dirty="0" smtClean="0"/>
              <a:t>living</a:t>
            </a:r>
            <a:r>
              <a:rPr lang="en-US" sz="3200" dirty="0" smtClean="0"/>
              <a:t> factors that influence an ecosystem</a:t>
            </a:r>
            <a:endParaRPr lang="en-US" sz="3200" dirty="0"/>
          </a:p>
        </p:txBody>
      </p:sp>
      <p:sp>
        <p:nvSpPr>
          <p:cNvPr id="3" name="TextBox 2"/>
          <p:cNvSpPr txBox="1"/>
          <p:nvPr/>
        </p:nvSpPr>
        <p:spPr>
          <a:xfrm>
            <a:off x="457200" y="3810000"/>
            <a:ext cx="8458200" cy="1077218"/>
          </a:xfrm>
          <a:prstGeom prst="rect">
            <a:avLst/>
          </a:prstGeom>
          <a:noFill/>
        </p:spPr>
        <p:txBody>
          <a:bodyPr wrap="square" rtlCol="0">
            <a:spAutoFit/>
          </a:bodyPr>
          <a:lstStyle/>
          <a:p>
            <a:r>
              <a:rPr lang="en-US" sz="3200" b="1" u="sng" dirty="0" smtClean="0"/>
              <a:t>Abiotic</a:t>
            </a:r>
            <a:r>
              <a:rPr lang="en-US" sz="3200" dirty="0" smtClean="0"/>
              <a:t>—</a:t>
            </a:r>
            <a:r>
              <a:rPr lang="en-US" sz="3200" b="1" u="sng" dirty="0" smtClean="0"/>
              <a:t>non-living</a:t>
            </a:r>
            <a:r>
              <a:rPr lang="en-US" sz="3200" dirty="0" smtClean="0"/>
              <a:t> factors that influence an ecosystem</a:t>
            </a:r>
            <a:endParaRPr lang="en-US" sz="3200" dirty="0"/>
          </a:p>
        </p:txBody>
      </p:sp>
      <p:pic>
        <p:nvPicPr>
          <p:cNvPr id="4" name="Picture 3" descr="eco_biotic.jpg"/>
          <p:cNvPicPr>
            <a:picLocks noChangeAspect="1"/>
          </p:cNvPicPr>
          <p:nvPr/>
        </p:nvPicPr>
        <p:blipFill>
          <a:blip r:embed="rId2" cstate="print"/>
          <a:stretch>
            <a:fillRect/>
          </a:stretch>
        </p:blipFill>
        <p:spPr>
          <a:xfrm>
            <a:off x="838200" y="762000"/>
            <a:ext cx="7358303" cy="3048000"/>
          </a:xfrm>
          <a:prstGeom prst="rect">
            <a:avLst/>
          </a:prstGeom>
        </p:spPr>
      </p:pic>
      <p:pic>
        <p:nvPicPr>
          <p:cNvPr id="6" name="Picture 5" descr="rain.gif"/>
          <p:cNvPicPr>
            <a:picLocks noChangeAspect="1"/>
          </p:cNvPicPr>
          <p:nvPr/>
        </p:nvPicPr>
        <p:blipFill>
          <a:blip r:embed="rId3" cstate="print"/>
          <a:stretch>
            <a:fillRect/>
          </a:stretch>
        </p:blipFill>
        <p:spPr>
          <a:xfrm>
            <a:off x="5105400" y="4953000"/>
            <a:ext cx="2286000" cy="1504507"/>
          </a:xfrm>
          <a:prstGeom prst="rect">
            <a:avLst/>
          </a:prstGeom>
        </p:spPr>
      </p:pic>
      <p:pic>
        <p:nvPicPr>
          <p:cNvPr id="1026" name="Picture 2" descr="C:\Documents and Settings\d0803679\Local Settings\Temporary Internet Files\Content.IE5\9J7SR0QH\MCj04382050000[1].wmf"/>
          <p:cNvPicPr>
            <a:picLocks noChangeAspect="1" noChangeArrowheads="1"/>
          </p:cNvPicPr>
          <p:nvPr/>
        </p:nvPicPr>
        <p:blipFill>
          <a:blip r:embed="rId4" cstate="print"/>
          <a:srcRect/>
          <a:stretch>
            <a:fillRect/>
          </a:stretch>
        </p:blipFill>
        <p:spPr bwMode="auto">
          <a:xfrm>
            <a:off x="2286000" y="4800600"/>
            <a:ext cx="1825625"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9"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par>
                                <p:cTn id="25" presetID="8" presetClass="entr" presetSubtype="16"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diamond(in)">
                                      <p:cBhvr>
                                        <p:cTn id="2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620000" cy="584775"/>
          </a:xfrm>
          <a:prstGeom prst="rect">
            <a:avLst/>
          </a:prstGeom>
          <a:noFill/>
        </p:spPr>
        <p:txBody>
          <a:bodyPr wrap="square" rtlCol="0">
            <a:spAutoFit/>
          </a:bodyPr>
          <a:lstStyle/>
          <a:p>
            <a:r>
              <a:rPr lang="en-US" sz="3200" dirty="0" smtClean="0"/>
              <a:t>Mutualism, Commensalism or Parasitism??</a:t>
            </a:r>
            <a:endParaRPr lang="en-US" sz="3200" dirty="0"/>
          </a:p>
        </p:txBody>
      </p:sp>
      <p:pic>
        <p:nvPicPr>
          <p:cNvPr id="4" name="Picture 3" descr="cattle egrets.jpg"/>
          <p:cNvPicPr>
            <a:picLocks noChangeAspect="1"/>
          </p:cNvPicPr>
          <p:nvPr/>
        </p:nvPicPr>
        <p:blipFill>
          <a:blip r:embed="rId2" cstate="print"/>
          <a:stretch>
            <a:fillRect/>
          </a:stretch>
        </p:blipFill>
        <p:spPr>
          <a:xfrm>
            <a:off x="4322305" y="990600"/>
            <a:ext cx="4821695" cy="4267200"/>
          </a:xfrm>
          <a:prstGeom prst="rect">
            <a:avLst/>
          </a:prstGeom>
        </p:spPr>
      </p:pic>
      <p:pic>
        <p:nvPicPr>
          <p:cNvPr id="6" name="Picture 5" descr="leeches.jpg"/>
          <p:cNvPicPr>
            <a:picLocks noChangeAspect="1"/>
          </p:cNvPicPr>
          <p:nvPr/>
        </p:nvPicPr>
        <p:blipFill>
          <a:blip r:embed="rId3" cstate="print"/>
          <a:stretch>
            <a:fillRect/>
          </a:stretch>
        </p:blipFill>
        <p:spPr>
          <a:xfrm>
            <a:off x="0" y="3429000"/>
            <a:ext cx="4572000" cy="3429000"/>
          </a:xfrm>
          <a:prstGeom prst="rect">
            <a:avLst/>
          </a:prstGeom>
        </p:spPr>
      </p:pic>
      <p:sp>
        <p:nvSpPr>
          <p:cNvPr id="8" name="TextBox 7"/>
          <p:cNvSpPr txBox="1"/>
          <p:nvPr/>
        </p:nvSpPr>
        <p:spPr>
          <a:xfrm>
            <a:off x="914400" y="2590800"/>
            <a:ext cx="1676400" cy="523220"/>
          </a:xfrm>
          <a:prstGeom prst="rect">
            <a:avLst/>
          </a:prstGeom>
          <a:noFill/>
        </p:spPr>
        <p:txBody>
          <a:bodyPr wrap="square" rtlCol="0">
            <a:spAutoFit/>
          </a:bodyPr>
          <a:lstStyle/>
          <a:p>
            <a:r>
              <a:rPr lang="en-US" sz="2800" dirty="0" smtClean="0"/>
              <a:t>Parasitism</a:t>
            </a:r>
            <a:endParaRPr lang="en-US" sz="2800" dirty="0"/>
          </a:p>
        </p:txBody>
      </p:sp>
      <p:sp>
        <p:nvSpPr>
          <p:cNvPr id="10" name="TextBox 9"/>
          <p:cNvSpPr txBox="1"/>
          <p:nvPr/>
        </p:nvSpPr>
        <p:spPr>
          <a:xfrm>
            <a:off x="5943600" y="5410200"/>
            <a:ext cx="1752600" cy="523220"/>
          </a:xfrm>
          <a:prstGeom prst="rect">
            <a:avLst/>
          </a:prstGeom>
          <a:noFill/>
        </p:spPr>
        <p:txBody>
          <a:bodyPr wrap="square" rtlCol="0">
            <a:spAutoFit/>
          </a:bodyPr>
          <a:lstStyle/>
          <a:p>
            <a:r>
              <a:rPr lang="en-US" sz="2800" dirty="0" smtClean="0"/>
              <a:t>Mutualism</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tterfly and plant.jpg"/>
          <p:cNvPicPr>
            <a:picLocks noChangeAspect="1"/>
          </p:cNvPicPr>
          <p:nvPr/>
        </p:nvPicPr>
        <p:blipFill>
          <a:blip r:embed="rId2" cstate="print"/>
          <a:stretch>
            <a:fillRect/>
          </a:stretch>
        </p:blipFill>
        <p:spPr>
          <a:xfrm>
            <a:off x="1524000" y="304800"/>
            <a:ext cx="6248400" cy="6248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alpha val="55000"/>
          </a:srgbClr>
        </a:soli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8458200" cy="6955750"/>
          </a:xfrm>
          <a:prstGeom prst="rect">
            <a:avLst/>
          </a:prstGeom>
          <a:noFill/>
        </p:spPr>
        <p:txBody>
          <a:bodyPr wrap="square" rtlCol="0">
            <a:spAutoFit/>
          </a:bodyPr>
          <a:lstStyle/>
          <a:p>
            <a:pPr algn="ctr">
              <a:spcAft>
                <a:spcPts val="1200"/>
              </a:spcAft>
            </a:pPr>
            <a:r>
              <a:rPr lang="en-US" sz="3600" b="1" dirty="0" smtClean="0"/>
              <a:t>Producers</a:t>
            </a:r>
          </a:p>
          <a:p>
            <a:pPr marL="398463" indent="-398463"/>
            <a:r>
              <a:rPr lang="en-US" sz="3200" dirty="0" smtClean="0"/>
              <a:t>A. </a:t>
            </a:r>
            <a:r>
              <a:rPr lang="en-US" sz="3200" b="1" u="sng" dirty="0" smtClean="0"/>
              <a:t>Sunlight</a:t>
            </a:r>
            <a:r>
              <a:rPr lang="en-US" sz="3200" dirty="0" smtClean="0"/>
              <a:t> is the </a:t>
            </a:r>
            <a:r>
              <a:rPr lang="en-US" sz="3200" b="1" u="sng" dirty="0" smtClean="0"/>
              <a:t>main</a:t>
            </a:r>
            <a:r>
              <a:rPr lang="en-US" sz="3200" dirty="0" smtClean="0"/>
              <a:t> energy source for life on earth</a:t>
            </a:r>
          </a:p>
          <a:p>
            <a:endParaRPr lang="en-US" sz="2000" dirty="0" smtClean="0"/>
          </a:p>
          <a:p>
            <a:endParaRPr lang="en-US" sz="2000" dirty="0" smtClean="0"/>
          </a:p>
          <a:p>
            <a:endParaRPr lang="en-US" sz="2000" dirty="0"/>
          </a:p>
          <a:p>
            <a:pPr marL="514350" indent="-514350">
              <a:buAutoNum type="alphaUcPeriod" startAt="2"/>
            </a:pPr>
            <a:r>
              <a:rPr lang="en-US" sz="3200" dirty="0" smtClean="0"/>
              <a:t>Also called </a:t>
            </a:r>
            <a:r>
              <a:rPr lang="en-US" sz="3200" b="1" u="sng" dirty="0" smtClean="0"/>
              <a:t>autotrophs</a:t>
            </a:r>
          </a:p>
          <a:p>
            <a:pPr marL="514350" indent="-514350"/>
            <a:endParaRPr lang="en-US" sz="2000" dirty="0" smtClean="0"/>
          </a:p>
          <a:p>
            <a:pPr marL="514350" indent="-514350"/>
            <a:endParaRPr lang="en-US" sz="2000" dirty="0" smtClean="0"/>
          </a:p>
          <a:p>
            <a:pPr marL="514350" indent="-514350"/>
            <a:endParaRPr lang="en-US" sz="2000" dirty="0" smtClean="0"/>
          </a:p>
          <a:p>
            <a:pPr marL="514350" indent="-514350"/>
            <a:r>
              <a:rPr lang="en-US" sz="3200" dirty="0" smtClean="0"/>
              <a:t>C. Use </a:t>
            </a:r>
            <a:r>
              <a:rPr lang="en-US" sz="3200" b="1" u="sng" dirty="0" smtClean="0"/>
              <a:t>light</a:t>
            </a:r>
            <a:r>
              <a:rPr lang="en-US" sz="3200" dirty="0" smtClean="0"/>
              <a:t> or </a:t>
            </a:r>
            <a:r>
              <a:rPr lang="en-US" sz="3200" b="1" u="sng" dirty="0" smtClean="0"/>
              <a:t>chemical</a:t>
            </a:r>
            <a:r>
              <a:rPr lang="en-US" sz="3200" dirty="0" smtClean="0"/>
              <a:t> </a:t>
            </a:r>
          </a:p>
          <a:p>
            <a:pPr marL="514350" indent="-514350"/>
            <a:r>
              <a:rPr lang="en-US" sz="3200" dirty="0"/>
              <a:t>	</a:t>
            </a:r>
            <a:r>
              <a:rPr lang="en-US" sz="3200" dirty="0" smtClean="0"/>
              <a:t>energy to make food</a:t>
            </a:r>
          </a:p>
          <a:p>
            <a:pPr marL="514350" indent="-514350"/>
            <a:r>
              <a:rPr lang="en-US" sz="3200" dirty="0"/>
              <a:t>	</a:t>
            </a:r>
            <a:r>
              <a:rPr lang="en-US" sz="2800" dirty="0" smtClean="0"/>
              <a:t>1.  </a:t>
            </a:r>
            <a:r>
              <a:rPr lang="en-US" sz="2800" b="1" u="sng" dirty="0" smtClean="0"/>
              <a:t>Plants</a:t>
            </a:r>
          </a:p>
          <a:p>
            <a:pPr marL="514350" indent="-514350"/>
            <a:r>
              <a:rPr lang="en-US" sz="2800" dirty="0"/>
              <a:t>	</a:t>
            </a:r>
            <a:r>
              <a:rPr lang="en-US" sz="2800" dirty="0" smtClean="0"/>
              <a:t>2.  </a:t>
            </a:r>
            <a:r>
              <a:rPr lang="en-US" sz="2800" b="1" u="sng" dirty="0" smtClean="0"/>
              <a:t>plant-like protists (algae)</a:t>
            </a:r>
          </a:p>
          <a:p>
            <a:pPr marL="514350" indent="-514350"/>
            <a:r>
              <a:rPr lang="en-US" sz="2800" dirty="0"/>
              <a:t>	</a:t>
            </a:r>
            <a:r>
              <a:rPr lang="en-US" sz="2800" dirty="0" smtClean="0"/>
              <a:t>3.  </a:t>
            </a:r>
            <a:r>
              <a:rPr lang="en-US" sz="2800" b="1" u="sng" dirty="0" smtClean="0"/>
              <a:t>Bacteria</a:t>
            </a:r>
          </a:p>
          <a:p>
            <a:r>
              <a:rPr lang="en-US" sz="3200" dirty="0"/>
              <a:t>	</a:t>
            </a:r>
            <a:r>
              <a:rPr lang="en-US" sz="3200" dirty="0" smtClean="0"/>
              <a:t>	</a:t>
            </a:r>
            <a:endParaRPr lang="en-US" sz="3200" dirty="0"/>
          </a:p>
        </p:txBody>
      </p:sp>
      <p:pic>
        <p:nvPicPr>
          <p:cNvPr id="3" name="Picture 2" descr="grass.jpg"/>
          <p:cNvPicPr>
            <a:picLocks noChangeAspect="1"/>
          </p:cNvPicPr>
          <p:nvPr/>
        </p:nvPicPr>
        <p:blipFill>
          <a:blip r:embed="rId2" cstate="print"/>
          <a:stretch>
            <a:fillRect/>
          </a:stretch>
        </p:blipFill>
        <p:spPr>
          <a:xfrm>
            <a:off x="5181600" y="2743200"/>
            <a:ext cx="3750247" cy="372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1000"/>
                                        <p:tgtEl>
                                          <p:spTgt spid="2">
                                            <p:txEl>
                                              <p:pRg st="9" end="9"/>
                                            </p:txEl>
                                          </p:spTgt>
                                        </p:tgtEl>
                                      </p:cBhvr>
                                    </p:animEffect>
                                    <p:anim calcmode="lin" valueType="num">
                                      <p:cBhvr>
                                        <p:cTn id="2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9" end="9"/>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1000"/>
                                        <p:tgtEl>
                                          <p:spTgt spid="2">
                                            <p:txEl>
                                              <p:pRg st="10" end="10"/>
                                            </p:txEl>
                                          </p:spTgt>
                                        </p:tgtEl>
                                      </p:cBhvr>
                                    </p:animEffect>
                                    <p:anim calcmode="lin" valueType="num">
                                      <p:cBhvr>
                                        <p:cTn id="27"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 calcmode="lin" valueType="num">
                                      <p:cBhvr additive="base">
                                        <p:cTn id="3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 calcmode="lin" valueType="num">
                                      <p:cBhvr additive="base">
                                        <p:cTn id="3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anim calcmode="lin" valueType="num">
                                      <p:cBhvr additive="base">
                                        <p:cTn id="45"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5924699"/>
          </a:xfrm>
          <a:prstGeom prst="rect">
            <a:avLst/>
          </a:prstGeom>
          <a:noFill/>
        </p:spPr>
        <p:txBody>
          <a:bodyPr wrap="square" rtlCol="0">
            <a:spAutoFit/>
          </a:bodyPr>
          <a:lstStyle/>
          <a:p>
            <a:pPr marL="514350" indent="-514350">
              <a:spcAft>
                <a:spcPts val="1800"/>
              </a:spcAft>
            </a:pPr>
            <a:r>
              <a:rPr lang="en-US" sz="2800" dirty="0" smtClean="0"/>
              <a:t>D.  Photosynthesis—use </a:t>
            </a:r>
            <a:r>
              <a:rPr lang="en-US" sz="2800" b="1" u="sng" dirty="0" smtClean="0"/>
              <a:t>light energy</a:t>
            </a:r>
            <a:r>
              <a:rPr lang="en-US" sz="2800" b="1" dirty="0" smtClean="0"/>
              <a:t> </a:t>
            </a:r>
            <a:r>
              <a:rPr lang="en-US" sz="2800" dirty="0" smtClean="0"/>
              <a:t>to convert </a:t>
            </a:r>
            <a:r>
              <a:rPr lang="en-US" sz="2800" b="1" u="sng" dirty="0" smtClean="0"/>
              <a:t>carbon dioxide</a:t>
            </a:r>
            <a:r>
              <a:rPr lang="en-US" sz="2800" b="1" dirty="0" smtClean="0"/>
              <a:t> </a:t>
            </a:r>
            <a:r>
              <a:rPr lang="en-US" sz="2800" dirty="0" smtClean="0"/>
              <a:t>and </a:t>
            </a:r>
            <a:r>
              <a:rPr lang="en-US" sz="2800" b="1" u="sng" dirty="0" smtClean="0"/>
              <a:t>water</a:t>
            </a:r>
            <a:r>
              <a:rPr lang="en-US" sz="2800" dirty="0" smtClean="0"/>
              <a:t> into </a:t>
            </a:r>
            <a:r>
              <a:rPr lang="en-US" sz="2800" b="1" u="sng" dirty="0" smtClean="0"/>
              <a:t>oxygen</a:t>
            </a:r>
            <a:r>
              <a:rPr lang="en-US" sz="2800" dirty="0" smtClean="0"/>
              <a:t> and </a:t>
            </a:r>
            <a:r>
              <a:rPr lang="en-US" sz="2800" b="1" u="sng" dirty="0" smtClean="0"/>
              <a:t>carbohydrates </a:t>
            </a:r>
            <a:r>
              <a:rPr lang="en-US" sz="2800" dirty="0" smtClean="0"/>
              <a:t>  </a:t>
            </a:r>
          </a:p>
          <a:p>
            <a:pPr marL="514350" indent="-514350"/>
            <a:r>
              <a:rPr lang="en-US" sz="2800" dirty="0" smtClean="0"/>
              <a:t>	(</a:t>
            </a:r>
            <a:r>
              <a:rPr lang="en-US" sz="2400" dirty="0" smtClean="0"/>
              <a:t>Remember: 6CO</a:t>
            </a:r>
            <a:r>
              <a:rPr lang="en-US" sz="2400" baseline="-25000" dirty="0" smtClean="0"/>
              <a:t>2</a:t>
            </a:r>
            <a:r>
              <a:rPr lang="en-US" sz="2400" dirty="0" smtClean="0"/>
              <a:t> + 6H</a:t>
            </a:r>
            <a:r>
              <a:rPr lang="en-US" sz="2400" baseline="-25000" dirty="0" smtClean="0"/>
              <a:t>2</a:t>
            </a:r>
            <a:r>
              <a:rPr lang="en-US" sz="2400" dirty="0" smtClean="0"/>
              <a:t>O 	      6O</a:t>
            </a:r>
            <a:r>
              <a:rPr lang="en-US" sz="2400" baseline="-25000" dirty="0" smtClean="0"/>
              <a:t>2</a:t>
            </a:r>
            <a:r>
              <a:rPr lang="en-US" sz="2400" dirty="0" smtClean="0"/>
              <a:t> + 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a:t>
            </a:r>
            <a:r>
              <a:rPr lang="en-US" sz="2400" dirty="0" smtClean="0"/>
              <a:t>)</a:t>
            </a:r>
            <a:endParaRPr lang="en-US" sz="2400" baseline="-25000" dirty="0" smtClean="0"/>
          </a:p>
          <a:p>
            <a:pPr marL="514350" indent="-514350"/>
            <a:endParaRPr lang="en-US" sz="2800" dirty="0" smtClean="0"/>
          </a:p>
          <a:p>
            <a:pPr marL="514350" indent="-514350"/>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pPr marL="398463" indent="-398463"/>
            <a:r>
              <a:rPr lang="en-US" sz="2800" dirty="0" smtClean="0"/>
              <a:t>E.  Chemosynthesis—performed by </a:t>
            </a:r>
            <a:r>
              <a:rPr lang="en-US" sz="2800" b="1" u="sng" dirty="0" smtClean="0"/>
              <a:t>bacteria</a:t>
            </a:r>
            <a:r>
              <a:rPr lang="en-US" sz="2800" dirty="0" smtClean="0"/>
              <a:t>, use </a:t>
            </a:r>
            <a:r>
              <a:rPr lang="en-US" sz="2800" b="1" u="sng" dirty="0" smtClean="0"/>
              <a:t>chemical energy </a:t>
            </a:r>
            <a:r>
              <a:rPr lang="en-US" sz="2800" dirty="0" smtClean="0"/>
              <a:t>to produce </a:t>
            </a:r>
            <a:r>
              <a:rPr lang="en-US" sz="2800" b="1" u="sng" dirty="0" smtClean="0"/>
              <a:t>carbohydrates</a:t>
            </a:r>
            <a:endParaRPr lang="en-US" sz="2800" b="1" u="sng" dirty="0"/>
          </a:p>
        </p:txBody>
      </p:sp>
      <p:pic>
        <p:nvPicPr>
          <p:cNvPr id="3" name="Picture 2" descr="photosynthesis.jpg"/>
          <p:cNvPicPr>
            <a:picLocks noChangeAspect="1"/>
          </p:cNvPicPr>
          <p:nvPr/>
        </p:nvPicPr>
        <p:blipFill>
          <a:blip r:embed="rId2" cstate="print"/>
          <a:stretch>
            <a:fillRect/>
          </a:stretch>
        </p:blipFill>
        <p:spPr>
          <a:xfrm>
            <a:off x="2286000" y="2286000"/>
            <a:ext cx="4457700" cy="2562225"/>
          </a:xfrm>
          <a:prstGeom prst="rect">
            <a:avLst/>
          </a:prstGeom>
        </p:spPr>
      </p:pic>
      <p:grpSp>
        <p:nvGrpSpPr>
          <p:cNvPr id="8" name="Group 7"/>
          <p:cNvGrpSpPr/>
          <p:nvPr/>
        </p:nvGrpSpPr>
        <p:grpSpPr>
          <a:xfrm>
            <a:off x="4114800" y="1219200"/>
            <a:ext cx="1295400" cy="382588"/>
            <a:chOff x="4114800" y="1219200"/>
            <a:chExt cx="1295400" cy="382588"/>
          </a:xfrm>
        </p:grpSpPr>
        <p:cxnSp>
          <p:nvCxnSpPr>
            <p:cNvPr id="5" name="Straight Arrow Connector 4"/>
            <p:cNvCxnSpPr/>
            <p:nvPr/>
          </p:nvCxnSpPr>
          <p:spPr>
            <a:xfrm>
              <a:off x="4191000" y="1600200"/>
              <a:ext cx="1143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14800" y="1219200"/>
              <a:ext cx="1295400" cy="338554"/>
            </a:xfrm>
            <a:prstGeom prst="rect">
              <a:avLst/>
            </a:prstGeom>
            <a:noFill/>
          </p:spPr>
          <p:txBody>
            <a:bodyPr wrap="square" rtlCol="0">
              <a:spAutoFit/>
            </a:bodyPr>
            <a:lstStyle/>
            <a:p>
              <a:r>
                <a:rPr lang="en-US" sz="1600" dirty="0" smtClean="0"/>
                <a:t>Light Energy</a:t>
              </a:r>
              <a:endParaRPr lang="en-US" sz="1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3"/>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Effect transition="in" filter="fade">
                                      <p:cBhvr>
                                        <p:cTn id="31" dur="1000"/>
                                        <p:tgtEl>
                                          <p:spTgt spid="2">
                                            <p:txEl>
                                              <p:pRg st="10" end="10"/>
                                            </p:txEl>
                                          </p:spTgt>
                                        </p:tgtEl>
                                      </p:cBhvr>
                                    </p:animEffect>
                                    <p:anim calcmode="lin" valueType="num">
                                      <p:cBhvr>
                                        <p:cTn id="3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alpha val="41000"/>
          </a:srgbClr>
        </a:solidFill>
        <a:effectLst/>
      </p:bgPr>
    </p:bg>
    <p:spTree>
      <p:nvGrpSpPr>
        <p:cNvPr id="1" name=""/>
        <p:cNvGrpSpPr/>
        <p:nvPr/>
      </p:nvGrpSpPr>
      <p:grpSpPr>
        <a:xfrm>
          <a:off x="0" y="0"/>
          <a:ext cx="0" cy="0"/>
          <a:chOff x="0" y="0"/>
          <a:chExt cx="0" cy="0"/>
        </a:xfrm>
      </p:grpSpPr>
      <p:sp>
        <p:nvSpPr>
          <p:cNvPr id="2" name="TextBox 1"/>
          <p:cNvSpPr txBox="1"/>
          <p:nvPr/>
        </p:nvSpPr>
        <p:spPr>
          <a:xfrm>
            <a:off x="381000" y="304800"/>
            <a:ext cx="8382000" cy="2800767"/>
          </a:xfrm>
          <a:prstGeom prst="rect">
            <a:avLst/>
          </a:prstGeom>
          <a:noFill/>
        </p:spPr>
        <p:txBody>
          <a:bodyPr wrap="square" rtlCol="0">
            <a:spAutoFit/>
          </a:bodyPr>
          <a:lstStyle/>
          <a:p>
            <a:pPr algn="ctr"/>
            <a:r>
              <a:rPr lang="en-US" sz="3600" b="1" dirty="0" smtClean="0"/>
              <a:t>Consumers</a:t>
            </a:r>
          </a:p>
          <a:p>
            <a:pPr algn="ctr"/>
            <a:endParaRPr lang="en-US" sz="1200" b="1" u="sng" dirty="0" smtClean="0"/>
          </a:p>
          <a:p>
            <a:pPr marL="742950" indent="-742950">
              <a:buAutoNum type="alphaUcPeriod"/>
            </a:pPr>
            <a:r>
              <a:rPr lang="en-US" sz="3600" dirty="0" smtClean="0"/>
              <a:t>Organisms that rely on other organisms for their </a:t>
            </a:r>
            <a:r>
              <a:rPr lang="en-US" sz="3600" b="1" u="sng" dirty="0" smtClean="0"/>
              <a:t>energy</a:t>
            </a:r>
            <a:r>
              <a:rPr lang="en-US" sz="3600" dirty="0" smtClean="0"/>
              <a:t> and </a:t>
            </a:r>
            <a:r>
              <a:rPr lang="en-US" sz="3600" b="1" u="sng" dirty="0" smtClean="0"/>
              <a:t>food</a:t>
            </a:r>
            <a:r>
              <a:rPr lang="en-US" sz="3600" dirty="0" smtClean="0"/>
              <a:t> supply</a:t>
            </a:r>
          </a:p>
          <a:p>
            <a:pPr marL="742950" indent="-742950">
              <a:buAutoNum type="alphaUcPeriod"/>
            </a:pPr>
            <a:endParaRPr lang="en-US" sz="2000" dirty="0" smtClean="0"/>
          </a:p>
          <a:p>
            <a:pPr marL="742950" indent="-742950"/>
            <a:r>
              <a:rPr lang="en-US" sz="3600" dirty="0" smtClean="0"/>
              <a:t>B.   Also called </a:t>
            </a:r>
            <a:r>
              <a:rPr lang="en-US" sz="3600" b="1" u="sng" dirty="0" smtClean="0"/>
              <a:t>heterotrophs</a:t>
            </a:r>
            <a:endParaRPr lang="en-US" sz="3600" b="1" u="sng" dirty="0"/>
          </a:p>
        </p:txBody>
      </p:sp>
      <p:pic>
        <p:nvPicPr>
          <p:cNvPr id="3" name="Picture 2" descr="coonsumer.bmp"/>
          <p:cNvPicPr>
            <a:picLocks noChangeAspect="1"/>
          </p:cNvPicPr>
          <p:nvPr/>
        </p:nvPicPr>
        <p:blipFill>
          <a:blip r:embed="rId2" cstate="print"/>
          <a:stretch>
            <a:fillRect/>
          </a:stretch>
        </p:blipFill>
        <p:spPr>
          <a:xfrm>
            <a:off x="1676400" y="3352800"/>
            <a:ext cx="5715000"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304801"/>
            <a:ext cx="4648200" cy="4154984"/>
          </a:xfrm>
          <a:prstGeom prst="rect">
            <a:avLst/>
          </a:prstGeom>
          <a:noFill/>
        </p:spPr>
        <p:txBody>
          <a:bodyPr wrap="square" rtlCol="0">
            <a:spAutoFit/>
          </a:bodyPr>
          <a:lstStyle/>
          <a:p>
            <a:r>
              <a:rPr lang="en-US" sz="2800" dirty="0" smtClean="0"/>
              <a:t> </a:t>
            </a:r>
            <a:r>
              <a:rPr lang="en-US" sz="2800" b="1" u="sng" dirty="0" smtClean="0"/>
              <a:t>Herbivores</a:t>
            </a:r>
            <a:r>
              <a:rPr lang="en-US" sz="2800" dirty="0" smtClean="0"/>
              <a:t>—obtain energy by </a:t>
            </a:r>
          </a:p>
          <a:p>
            <a:r>
              <a:rPr lang="en-US" sz="2800" dirty="0"/>
              <a:t>	</a:t>
            </a:r>
            <a:r>
              <a:rPr lang="en-US" sz="2800" dirty="0" smtClean="0"/>
              <a:t>	eating </a:t>
            </a:r>
            <a:r>
              <a:rPr lang="en-US" sz="2800" b="1" dirty="0" smtClean="0"/>
              <a:t>only </a:t>
            </a:r>
            <a:r>
              <a:rPr lang="en-US" sz="2800" b="1" u="sng" dirty="0" smtClean="0"/>
              <a:t>plants</a:t>
            </a:r>
          </a:p>
          <a:p>
            <a:endParaRPr lang="en-US" sz="2800" dirty="0" smtClean="0"/>
          </a:p>
          <a:p>
            <a:r>
              <a:rPr lang="en-US" sz="2800" dirty="0" smtClean="0"/>
              <a:t>  </a:t>
            </a:r>
          </a:p>
          <a:p>
            <a:endParaRPr lang="en-US" sz="2800" dirty="0"/>
          </a:p>
          <a:p>
            <a:endParaRPr lang="en-US" sz="2800" dirty="0" smtClean="0"/>
          </a:p>
          <a:p>
            <a:endParaRPr lang="en-US" sz="2400" dirty="0" smtClean="0"/>
          </a:p>
          <a:p>
            <a:endParaRPr lang="en-US" sz="2400" dirty="0"/>
          </a:p>
          <a:p>
            <a:endParaRPr lang="en-US" sz="2400" dirty="0" smtClean="0"/>
          </a:p>
          <a:p>
            <a:endParaRPr lang="en-US" sz="2400" dirty="0" smtClean="0"/>
          </a:p>
        </p:txBody>
      </p:sp>
      <p:pic>
        <p:nvPicPr>
          <p:cNvPr id="3" name="Picture 2" descr="herbivore.jpg"/>
          <p:cNvPicPr>
            <a:picLocks noChangeAspect="1"/>
          </p:cNvPicPr>
          <p:nvPr/>
        </p:nvPicPr>
        <p:blipFill>
          <a:blip r:embed="rId2" cstate="print"/>
          <a:stretch>
            <a:fillRect/>
          </a:stretch>
        </p:blipFill>
        <p:spPr>
          <a:xfrm>
            <a:off x="4876800" y="304800"/>
            <a:ext cx="3886200" cy="4765278"/>
          </a:xfrm>
          <a:prstGeom prst="rect">
            <a:avLst/>
          </a:prstGeom>
        </p:spPr>
      </p:pic>
      <p:pic>
        <p:nvPicPr>
          <p:cNvPr id="4" name="Picture 3" descr="carnivore.jpg"/>
          <p:cNvPicPr>
            <a:picLocks noChangeAspect="1"/>
          </p:cNvPicPr>
          <p:nvPr/>
        </p:nvPicPr>
        <p:blipFill>
          <a:blip r:embed="rId3" cstate="print"/>
          <a:stretch>
            <a:fillRect/>
          </a:stretch>
        </p:blipFill>
        <p:spPr>
          <a:xfrm>
            <a:off x="609600" y="2286000"/>
            <a:ext cx="3503293" cy="4203700"/>
          </a:xfrm>
          <a:prstGeom prst="rect">
            <a:avLst/>
          </a:prstGeom>
        </p:spPr>
      </p:pic>
      <p:sp>
        <p:nvSpPr>
          <p:cNvPr id="5" name="TextBox 4"/>
          <p:cNvSpPr txBox="1"/>
          <p:nvPr/>
        </p:nvSpPr>
        <p:spPr>
          <a:xfrm>
            <a:off x="4343400" y="5943600"/>
            <a:ext cx="4495800" cy="523220"/>
          </a:xfrm>
          <a:prstGeom prst="rect">
            <a:avLst/>
          </a:prstGeom>
          <a:noFill/>
        </p:spPr>
        <p:txBody>
          <a:bodyPr wrap="square" rtlCol="0">
            <a:spAutoFit/>
          </a:bodyPr>
          <a:lstStyle/>
          <a:p>
            <a:r>
              <a:rPr lang="en-US" sz="2800" b="1" u="sng" dirty="0" smtClean="0"/>
              <a:t>Carnivores</a:t>
            </a:r>
            <a:r>
              <a:rPr lang="en-US" sz="2800" dirty="0" smtClean="0"/>
              <a:t>—eat </a:t>
            </a:r>
            <a:r>
              <a:rPr lang="en-US" sz="2800" b="1" dirty="0" smtClean="0"/>
              <a:t>only </a:t>
            </a:r>
            <a:r>
              <a:rPr lang="en-US" sz="2800" b="1" u="sng" dirty="0" smtClean="0"/>
              <a:t>animals</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5" presetID="9"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6172200" cy="523220"/>
          </a:xfrm>
          <a:prstGeom prst="rect">
            <a:avLst/>
          </a:prstGeom>
          <a:noFill/>
        </p:spPr>
        <p:txBody>
          <a:bodyPr wrap="square" rtlCol="0">
            <a:spAutoFit/>
          </a:bodyPr>
          <a:lstStyle/>
          <a:p>
            <a:r>
              <a:rPr lang="en-US" sz="2800" b="1" u="sng" dirty="0" smtClean="0"/>
              <a:t>Omnivores</a:t>
            </a:r>
            <a:r>
              <a:rPr lang="en-US" sz="2800" dirty="0" smtClean="0"/>
              <a:t>—eat </a:t>
            </a:r>
            <a:r>
              <a:rPr lang="en-US" sz="2800" b="1" u="sng" dirty="0" smtClean="0"/>
              <a:t>both</a:t>
            </a:r>
            <a:r>
              <a:rPr lang="en-US" sz="2800" dirty="0" smtClean="0"/>
              <a:t> plants and animals</a:t>
            </a:r>
            <a:endParaRPr lang="en-US" sz="2800" dirty="0"/>
          </a:p>
        </p:txBody>
      </p:sp>
      <p:sp>
        <p:nvSpPr>
          <p:cNvPr id="3" name="TextBox 2"/>
          <p:cNvSpPr txBox="1"/>
          <p:nvPr/>
        </p:nvSpPr>
        <p:spPr>
          <a:xfrm>
            <a:off x="2590800" y="5715000"/>
            <a:ext cx="6400800" cy="461665"/>
          </a:xfrm>
          <a:prstGeom prst="rect">
            <a:avLst/>
          </a:prstGeom>
          <a:noFill/>
        </p:spPr>
        <p:txBody>
          <a:bodyPr wrap="square" rtlCol="0">
            <a:spAutoFit/>
          </a:bodyPr>
          <a:lstStyle/>
          <a:p>
            <a:r>
              <a:rPr lang="en-US" sz="2400" b="1" u="sng" dirty="0" smtClean="0"/>
              <a:t>Decomposers</a:t>
            </a:r>
            <a:r>
              <a:rPr lang="en-US" sz="2400" dirty="0" smtClean="0"/>
              <a:t>—breaks down dead organic matter</a:t>
            </a:r>
            <a:endParaRPr lang="en-US" sz="2400" dirty="0"/>
          </a:p>
        </p:txBody>
      </p:sp>
      <p:pic>
        <p:nvPicPr>
          <p:cNvPr id="4" name="Picture 3" descr="omnivore.jpg"/>
          <p:cNvPicPr>
            <a:picLocks noChangeAspect="1"/>
          </p:cNvPicPr>
          <p:nvPr/>
        </p:nvPicPr>
        <p:blipFill>
          <a:blip r:embed="rId2" cstate="print"/>
          <a:stretch>
            <a:fillRect/>
          </a:stretch>
        </p:blipFill>
        <p:spPr>
          <a:xfrm>
            <a:off x="609600" y="914400"/>
            <a:ext cx="2804160" cy="4572000"/>
          </a:xfrm>
          <a:prstGeom prst="rect">
            <a:avLst/>
          </a:prstGeom>
        </p:spPr>
      </p:pic>
      <p:pic>
        <p:nvPicPr>
          <p:cNvPr id="5" name="Picture 4" descr="decomposers.jpg"/>
          <p:cNvPicPr>
            <a:picLocks noChangeAspect="1"/>
          </p:cNvPicPr>
          <p:nvPr/>
        </p:nvPicPr>
        <p:blipFill>
          <a:blip r:embed="rId3" cstate="print"/>
          <a:stretch>
            <a:fillRect/>
          </a:stretch>
        </p:blipFill>
        <p:spPr>
          <a:xfrm>
            <a:off x="4419600" y="2057400"/>
            <a:ext cx="4067175"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25"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57200" y="2209800"/>
            <a:ext cx="8001000" cy="4648200"/>
            <a:chOff x="457200" y="2209800"/>
            <a:chExt cx="8001000" cy="4648200"/>
          </a:xfrm>
        </p:grpSpPr>
        <p:grpSp>
          <p:nvGrpSpPr>
            <p:cNvPr id="9" name="Group 8"/>
            <p:cNvGrpSpPr/>
            <p:nvPr/>
          </p:nvGrpSpPr>
          <p:grpSpPr>
            <a:xfrm>
              <a:off x="4191000" y="2209800"/>
              <a:ext cx="4267200" cy="4648200"/>
              <a:chOff x="4191000" y="2209800"/>
              <a:chExt cx="4267200" cy="4648200"/>
            </a:xfrm>
          </p:grpSpPr>
          <p:pic>
            <p:nvPicPr>
              <p:cNvPr id="6" name="Picture 5" descr="cows eating grass.jpg"/>
              <p:cNvPicPr>
                <a:picLocks noChangeAspect="1"/>
              </p:cNvPicPr>
              <p:nvPr/>
            </p:nvPicPr>
            <p:blipFill>
              <a:blip r:embed="rId2" cstate="print"/>
              <a:stretch>
                <a:fillRect/>
              </a:stretch>
            </p:blipFill>
            <p:spPr>
              <a:xfrm>
                <a:off x="4191000" y="2258824"/>
                <a:ext cx="4243111" cy="4599176"/>
              </a:xfrm>
              <a:prstGeom prst="rect">
                <a:avLst/>
              </a:prstGeom>
            </p:spPr>
          </p:pic>
          <p:sp>
            <p:nvSpPr>
              <p:cNvPr id="7" name="Rectangle 6"/>
              <p:cNvSpPr/>
              <p:nvPr/>
            </p:nvSpPr>
            <p:spPr>
              <a:xfrm>
                <a:off x="4191000" y="2209800"/>
                <a:ext cx="42672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SunCartoon.jpg"/>
            <p:cNvPicPr>
              <a:picLocks noChangeAspect="1"/>
            </p:cNvPicPr>
            <p:nvPr/>
          </p:nvPicPr>
          <p:blipFill>
            <a:blip r:embed="rId3" cstate="print"/>
            <a:stretch>
              <a:fillRect/>
            </a:stretch>
          </p:blipFill>
          <p:spPr>
            <a:xfrm>
              <a:off x="457200" y="3581400"/>
              <a:ext cx="2132021" cy="1905000"/>
            </a:xfrm>
            <a:prstGeom prst="rect">
              <a:avLst/>
            </a:prstGeom>
          </p:spPr>
        </p:pic>
        <p:cxnSp>
          <p:nvCxnSpPr>
            <p:cNvPr id="8" name="Straight Arrow Connector 7"/>
            <p:cNvCxnSpPr/>
            <p:nvPr/>
          </p:nvCxnSpPr>
          <p:spPr>
            <a:xfrm>
              <a:off x="2438400" y="5029200"/>
              <a:ext cx="1905000" cy="609600"/>
            </a:xfrm>
            <a:prstGeom prst="straightConnector1">
              <a:avLst/>
            </a:prstGeom>
            <a:ln w="793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28600" y="381000"/>
            <a:ext cx="8686800" cy="2246769"/>
          </a:xfrm>
          <a:prstGeom prst="rect">
            <a:avLst/>
          </a:prstGeom>
          <a:noFill/>
        </p:spPr>
        <p:txBody>
          <a:bodyPr wrap="square" rtlCol="0">
            <a:spAutoFit/>
          </a:bodyPr>
          <a:lstStyle/>
          <a:p>
            <a:pPr algn="ctr"/>
            <a:r>
              <a:rPr lang="en-US" sz="3200" dirty="0" smtClean="0"/>
              <a:t>Feeding Interactions</a:t>
            </a:r>
          </a:p>
          <a:p>
            <a:endParaRPr lang="en-US" sz="2400" dirty="0" smtClean="0"/>
          </a:p>
          <a:p>
            <a:pPr marL="457200" indent="-457200"/>
            <a:r>
              <a:rPr lang="en-US" sz="2800" dirty="0" smtClean="0"/>
              <a:t>A.  Energy flows through an ecosystem in </a:t>
            </a:r>
            <a:r>
              <a:rPr lang="en-US" sz="2800" b="1" u="sng" dirty="0" smtClean="0"/>
              <a:t>one direction</a:t>
            </a:r>
            <a:r>
              <a:rPr lang="en-US" sz="2800" dirty="0" smtClean="0"/>
              <a:t>—</a:t>
            </a:r>
            <a:r>
              <a:rPr lang="en-US" sz="2800" b="1" u="sng" dirty="0" smtClean="0"/>
              <a:t>from the sun</a:t>
            </a:r>
            <a:r>
              <a:rPr lang="en-US" sz="2800" dirty="0" smtClean="0"/>
              <a:t> or inorganic compounds </a:t>
            </a:r>
            <a:r>
              <a:rPr lang="en-US" sz="2800" b="1" u="sng" dirty="0" smtClean="0"/>
              <a:t>to autotrophs </a:t>
            </a:r>
            <a:r>
              <a:rPr lang="en-US" sz="2800" dirty="0" smtClean="0"/>
              <a:t>(</a:t>
            </a:r>
            <a:r>
              <a:rPr lang="en-US" sz="2800" b="1" u="sng" dirty="0" smtClean="0"/>
              <a:t>producers</a:t>
            </a:r>
            <a:r>
              <a:rPr lang="en-US" sz="2800" dirty="0" smtClean="0"/>
              <a:t>) and then </a:t>
            </a:r>
            <a:r>
              <a:rPr lang="en-US" sz="2800" b="1" u="sng" dirty="0" smtClean="0"/>
              <a:t>to heterotrophs</a:t>
            </a:r>
            <a:r>
              <a:rPr lang="en-US" sz="2800" b="1" dirty="0" smtClean="0"/>
              <a:t> </a:t>
            </a:r>
            <a:r>
              <a:rPr lang="en-US" sz="2800" dirty="0" smtClean="0"/>
              <a:t>(</a:t>
            </a:r>
            <a:r>
              <a:rPr lang="en-US" sz="2800" b="1" u="sng" dirty="0" smtClean="0"/>
              <a:t>consumers</a:t>
            </a:r>
            <a:r>
              <a:rPr lang="en-US" sz="2800" dirty="0" smtClean="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1096CC707031408CD9FF9F286BB83A" ma:contentTypeVersion="1" ma:contentTypeDescription="Create a new document." ma:contentTypeScope="" ma:versionID="86c8869a9d9a84e7005a5d293027d473">
  <xsd:schema xmlns:xsd="http://www.w3.org/2001/XMLSchema" xmlns:p="http://schemas.microsoft.com/office/2006/metadata/properties" xmlns:ns2="3dad766c-9e36-455d-8d7c-234eca89fec7" targetNamespace="http://schemas.microsoft.com/office/2006/metadata/properties" ma:root="true" ma:fieldsID="111b1d09fd174d8180c4ea5adcf5fafb" ns2:_="">
    <xsd:import namespace="3dad766c-9e36-455d-8d7c-234eca89fec7"/>
    <xsd:element name="properties">
      <xsd:complexType>
        <xsd:sequence>
          <xsd:element name="documentManagement">
            <xsd:complexType>
              <xsd:all>
                <xsd:element ref="ns2:Resource_x0020_Type" minOccurs="0"/>
              </xsd:all>
            </xsd:complexType>
          </xsd:element>
        </xsd:sequence>
      </xsd:complexType>
    </xsd:element>
  </xsd:schema>
  <xsd:schema xmlns:xsd="http://www.w3.org/2001/XMLSchema" xmlns:dms="http://schemas.microsoft.com/office/2006/documentManagement/types" targetNamespace="3dad766c-9e36-455d-8d7c-234eca89fec7" elementFormDefault="qualified">
    <xsd:import namespace="http://schemas.microsoft.com/office/2006/documentManagement/types"/>
    <xsd:element name="Resource_x0020_Type" ma:index="8" nillable="true" ma:displayName="Resource Type" ma:default="" ma:internalName="Resource_x0020_Typ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Academic"/>
                        <xsd:enumeration value="AP"/>
                        <xsd:enumeration value="Pre AP"/>
                        <xsd:enumeration value="Parent Resource"/>
                        <xsd:enumeration value="Student Resource"/>
                        <xsd:enumeration value="Publications"/>
                        <xsd:enumeration value="Homework"/>
                        <xsd:enumeration value="Other"/>
                      </xsd:restriction>
                    </xsd:simpleType>
                  </xsd:un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Resource_x0020_Type xmlns="3dad766c-9e36-455d-8d7c-234eca89fec7">
      <Value>Academic</Value>
      <Value>Student Resource</Value>
    </Resource_x0020_Type>
  </documentManagement>
</p:properties>
</file>

<file path=customXml/itemProps1.xml><?xml version="1.0" encoding="utf-8"?>
<ds:datastoreItem xmlns:ds="http://schemas.openxmlformats.org/officeDocument/2006/customXml" ds:itemID="{D8614572-C5F0-41E8-A58F-E71D6B0E6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d766c-9e36-455d-8d7c-234eca89fec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A7EFDFF-49F9-4018-B59C-C1D08E4B06F7}">
  <ds:schemaRefs>
    <ds:schemaRef ds:uri="http://schemas.microsoft.com/sharepoint/v3/contenttype/forms"/>
  </ds:schemaRefs>
</ds:datastoreItem>
</file>

<file path=customXml/itemProps3.xml><?xml version="1.0" encoding="utf-8"?>
<ds:datastoreItem xmlns:ds="http://schemas.openxmlformats.org/officeDocument/2006/customXml" ds:itemID="{C7D8C330-2775-4D45-B8DA-EA8DF8B47987}">
  <ds:schemaRefs>
    <ds:schemaRef ds:uri="http://purl.org/dc/dcmitype/"/>
    <ds:schemaRef ds:uri="http://purl.org/dc/elements/1.1/"/>
    <ds:schemaRef ds:uri="http://schemas.microsoft.com/office/2006/metadata/properties"/>
    <ds:schemaRef ds:uri="http://schemas.microsoft.com/office/2006/documentManagement/types"/>
    <ds:schemaRef ds:uri="http://purl.org/dc/terms/"/>
    <ds:schemaRef ds:uri="3dad766c-9e36-455d-8d7c-234eca89fec7"/>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1855</TotalTime>
  <Words>588</Words>
  <Application>Microsoft Office PowerPoint</Application>
  <PresentationFormat>On-screen Show (4:3)</PresentationFormat>
  <Paragraphs>142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Powerpoint</dc:title>
  <dc:creator>Susan Barker</dc:creator>
  <cp:lastModifiedBy>EPISD</cp:lastModifiedBy>
  <cp:revision>102</cp:revision>
  <dcterms:created xsi:type="dcterms:W3CDTF">2009-02-08T02:44:40Z</dcterms:created>
  <dcterms:modified xsi:type="dcterms:W3CDTF">2014-04-14T02:42:33Z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0x010100AF1096CC707031408CD9FF9F286BB83A</vt:lpwstr>
  </property>
</Properties>
</file>