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66" r:id="rId15"/>
    <p:sldId id="267" r:id="rId16"/>
    <p:sldId id="269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CC9900"/>
    <a:srgbClr val="000099"/>
    <a:srgbClr val="006600"/>
    <a:srgbClr val="CC0000"/>
    <a:srgbClr val="FF0066"/>
    <a:srgbClr val="1E1E3E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5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24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/>
              </a:defRPr>
            </a:lvl1pPr>
          </a:lstStyle>
          <a:p>
            <a:pPr>
              <a:defRPr/>
            </a:pPr>
            <a:fld id="{E9CD853E-22CC-4E89-AEE3-2318C995C0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2446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D853E-22CC-4E89-AEE3-2318C995C0A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7990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072FE-2C9C-452C-9696-31EBE53815C5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2186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2ABE18C2-6CF7-4683-802B-909773CE06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D2BB6-4D2C-4E3E-8E34-25A0BC5FE2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7179-02CA-4D19-9551-28B33EF7DB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39123-4E5B-4D60-B737-ECDB23A46D3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D4D60-125B-4419-B831-243907C1822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CBB72-D64A-4ED3-99B9-F2CB00DDE5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F96B5-46E1-42F5-A0E0-CD0A48CD5C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B9E1-FD22-4F04-A0A2-7892C9D150B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71676-F7B1-4901-B939-1B1EB904CC9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B8F15-C50A-43F8-A417-372D30BB91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AD29B-04DD-4B94-8F1C-60D161EAE8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6FF135F-ACF5-4DA3-9326-EB7F3A9EA01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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4800" smtClean="0"/>
              <a:t>Scientific Method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4000" smtClean="0">
                <a:solidFill>
                  <a:srgbClr val="006600"/>
                </a:solidFill>
              </a:rPr>
              <a:t>Who uses it?</a:t>
            </a:r>
            <a:endParaRPr lang="en-US" altLang="en-US" smtClean="0">
              <a:solidFill>
                <a:srgbClr val="006600"/>
              </a:solidFill>
            </a:endParaRPr>
          </a:p>
          <a:p>
            <a:r>
              <a:rPr lang="en-US" altLang="en-US" sz="4000" smtClean="0">
                <a:solidFill>
                  <a:srgbClr val="660033"/>
                </a:solidFill>
              </a:rPr>
              <a:t>What is it?</a:t>
            </a:r>
            <a:endParaRPr lang="en-US" altLang="en-US" smtClean="0"/>
          </a:p>
          <a:p>
            <a:r>
              <a:rPr lang="en-US" altLang="en-US" sz="4000" smtClean="0">
                <a:solidFill>
                  <a:srgbClr val="CC9900"/>
                </a:solidFill>
              </a:rPr>
              <a:t>Why should I care?</a:t>
            </a:r>
          </a:p>
          <a:p>
            <a:endParaRPr lang="en-US" altLang="en-US" sz="4000" smtClean="0">
              <a:solidFill>
                <a:srgbClr val="CC9900"/>
              </a:solidFill>
            </a:endParaRPr>
          </a:p>
          <a:p>
            <a:endParaRPr lang="en-US" altLang="en-US" sz="4000" smtClean="0"/>
          </a:p>
        </p:txBody>
      </p:sp>
      <p:pic>
        <p:nvPicPr>
          <p:cNvPr id="7172" name="Picture 5" descr="ei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52400"/>
            <a:ext cx="2057400" cy="2438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5400" dirty="0" smtClean="0"/>
              <a:t>Farmers-Form A Hypothesis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-an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educated</a:t>
            </a:r>
            <a:r>
              <a:rPr lang="en-US" altLang="en-US" dirty="0" smtClean="0"/>
              <a:t> prediction</a:t>
            </a:r>
          </a:p>
          <a:p>
            <a:pPr>
              <a:defRPr/>
            </a:pPr>
            <a:r>
              <a:rPr lang="en-US" altLang="en-US" dirty="0" smtClean="0"/>
              <a:t>-a prediction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based</a:t>
            </a:r>
            <a:r>
              <a:rPr lang="en-US" altLang="en-US" dirty="0" smtClean="0"/>
              <a:t> on data</a:t>
            </a:r>
          </a:p>
          <a:p>
            <a:pPr>
              <a:defRPr/>
            </a:pPr>
            <a:r>
              <a:rPr lang="en-US" altLang="en-US" dirty="0" smtClean="0"/>
              <a:t>-what </a:t>
            </a:r>
            <a:r>
              <a:rPr lang="en-US" altLang="en-US" i="1" dirty="0" smtClean="0"/>
              <a:t>you</a:t>
            </a:r>
            <a:r>
              <a:rPr lang="en-US" altLang="en-US" dirty="0" smtClean="0"/>
              <a:t> think the answer is based upon your </a:t>
            </a: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gathered information</a:t>
            </a:r>
          </a:p>
          <a:p>
            <a:pPr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This is usually stated as an If and Then statement (if this, then that)</a:t>
            </a:r>
            <a:endParaRPr lang="en-US" altLang="en-US" dirty="0" smtClean="0"/>
          </a:p>
        </p:txBody>
      </p:sp>
      <p:pic>
        <p:nvPicPr>
          <p:cNvPr id="4" name="Picture 3" descr="farm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1066799"/>
            <a:ext cx="1784800" cy="18089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5400" dirty="0" smtClean="0"/>
              <a:t>Plant-Plan an Experiment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Only tests a single factor in the experiment</a:t>
            </a:r>
          </a:p>
          <a:p>
            <a:r>
              <a:rPr lang="en-US" altLang="en-US" smtClean="0">
                <a:solidFill>
                  <a:srgbClr val="0033CC"/>
                </a:solidFill>
              </a:rPr>
              <a:t>Has control group</a:t>
            </a:r>
            <a:endParaRPr lang="en-US" altLang="en-US" smtClean="0"/>
          </a:p>
          <a:p>
            <a:r>
              <a:rPr lang="en-US" altLang="en-US" smtClean="0">
                <a:solidFill>
                  <a:srgbClr val="000099"/>
                </a:solidFill>
              </a:rPr>
              <a:t>Contains a Manipulated (independent) Variable</a:t>
            </a:r>
          </a:p>
          <a:p>
            <a:r>
              <a:rPr lang="en-US" altLang="en-US" smtClean="0">
                <a:solidFill>
                  <a:srgbClr val="000099"/>
                </a:solidFill>
              </a:rPr>
              <a:t>Contains a Responding (dependent) Variable</a:t>
            </a:r>
            <a:endParaRPr lang="en-US" altLang="en-US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724400"/>
            <a:ext cx="1878013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otted_pla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5029200"/>
            <a:ext cx="650718" cy="1643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Remember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/>
              <a:t>DRY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b="1" dirty="0" smtClean="0"/>
              <a:t>Dependent variable</a:t>
            </a:r>
          </a:p>
          <a:p>
            <a:pPr lvl="1"/>
            <a:r>
              <a:rPr lang="en-US" dirty="0" smtClean="0"/>
              <a:t>Indirectly affected by changes in the independent variable</a:t>
            </a:r>
          </a:p>
          <a:p>
            <a:r>
              <a:rPr lang="en-US" dirty="0" smtClean="0"/>
              <a:t>Responding</a:t>
            </a:r>
          </a:p>
          <a:p>
            <a:r>
              <a:rPr lang="en-US" dirty="0" smtClean="0"/>
              <a:t>Y-axis</a:t>
            </a:r>
          </a:p>
          <a:p>
            <a:r>
              <a:rPr lang="en-US" dirty="0" smtClean="0"/>
              <a:t>This is what you are doing to measure your variable(s)</a:t>
            </a:r>
          </a:p>
        </p:txBody>
      </p:sp>
      <p:sp>
        <p:nvSpPr>
          <p:cNvPr id="1331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000" smtClean="0"/>
              <a:t>MIX</a:t>
            </a:r>
          </a:p>
        </p:txBody>
      </p:sp>
      <p:sp>
        <p:nvSpPr>
          <p:cNvPr id="1331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b="1" dirty="0" smtClean="0"/>
              <a:t>Independent variable</a:t>
            </a:r>
          </a:p>
          <a:p>
            <a:pPr lvl="1"/>
            <a:r>
              <a:rPr lang="en-US" dirty="0" smtClean="0"/>
              <a:t>Variable you have control over</a:t>
            </a:r>
          </a:p>
          <a:p>
            <a:r>
              <a:rPr lang="en-US" dirty="0"/>
              <a:t>Manipulated</a:t>
            </a:r>
          </a:p>
          <a:p>
            <a:r>
              <a:rPr lang="en-US" dirty="0" smtClean="0"/>
              <a:t>X-axis</a:t>
            </a:r>
          </a:p>
          <a:p>
            <a:r>
              <a:rPr lang="en-US" dirty="0" smtClean="0"/>
              <a:t>This is what you are testing.  The thing you can change or manipulate to test your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build="p"/>
      <p:bldP spid="13317" grpId="0" build="p"/>
      <p:bldP spid="1331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You are interested in how stress affects heart rate in humans</a:t>
            </a:r>
          </a:p>
          <a:p>
            <a:r>
              <a:rPr lang="en-US" sz="2800" smtClean="0"/>
              <a:t>Your independent variable would be? </a:t>
            </a:r>
          </a:p>
          <a:p>
            <a:r>
              <a:rPr lang="en-US" sz="2800" smtClean="0"/>
              <a:t>The stress</a:t>
            </a:r>
          </a:p>
          <a:p>
            <a:r>
              <a:rPr lang="en-US" sz="2800" smtClean="0"/>
              <a:t>Your dependent variable would be? </a:t>
            </a:r>
          </a:p>
          <a:p>
            <a:r>
              <a:rPr lang="en-US" sz="2800" smtClean="0"/>
              <a:t>The heart rate</a:t>
            </a:r>
          </a:p>
          <a:p>
            <a:r>
              <a:rPr lang="en-US" sz="2800" smtClean="0"/>
              <a:t>You can directly manipulate stress levels in your human subjects and measure how those stress levels change heart rate. </a:t>
            </a:r>
          </a:p>
        </p:txBody>
      </p:sp>
      <p:pic>
        <p:nvPicPr>
          <p:cNvPr id="4" name="Picture 3" descr="person runn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04800"/>
            <a:ext cx="1585913" cy="1636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 smtClean="0"/>
              <a:t>All-Analyze the data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Collection of information and data. Includes: Quantitative-how much, numbers</a:t>
            </a:r>
          </a:p>
          <a:p>
            <a:pPr>
              <a:buFont typeface="Wingdings" pitchFamily="2" charset="2"/>
              <a:buNone/>
            </a:pPr>
            <a:r>
              <a:rPr lang="en-US" altLang="en-US" dirty="0" smtClean="0"/>
              <a:t>			 Qualitative-physical traits, your   senses: Sight, Sound Taste, Touch</a:t>
            </a:r>
          </a:p>
          <a:p>
            <a:r>
              <a:rPr lang="en-US" altLang="en-US" dirty="0" smtClean="0"/>
              <a:t>It may be charts, graphs, or written work.</a:t>
            </a:r>
          </a:p>
          <a:p>
            <a:r>
              <a:rPr lang="en-US" altLang="en-US" dirty="0" smtClean="0"/>
              <a:t>This is </a:t>
            </a:r>
            <a:r>
              <a:rPr lang="en-US" altLang="en-US" dirty="0" smtClean="0">
                <a:solidFill>
                  <a:srgbClr val="660066"/>
                </a:solidFill>
              </a:rPr>
              <a:t>WHAT HAPPENED!!!!!</a:t>
            </a:r>
            <a:endParaRPr lang="en-US" altLang="en-US" dirty="0" smtClean="0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6387" y="4724400"/>
            <a:ext cx="182721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 smtClean="0"/>
              <a:t>Day-Draw a Conclusion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What did you find the answer to the question was?</a:t>
            </a:r>
          </a:p>
          <a:p>
            <a:r>
              <a:rPr lang="en-US" altLang="en-US" dirty="0" smtClean="0"/>
              <a:t>Did you accept or reject your hypothesis</a:t>
            </a:r>
          </a:p>
          <a:p>
            <a:r>
              <a:rPr lang="en-US" altLang="en-US" dirty="0" smtClean="0"/>
              <a:t>It is </a:t>
            </a:r>
            <a:r>
              <a:rPr lang="en-US" altLang="en-US" b="1" dirty="0" smtClean="0"/>
              <a:t>OK</a:t>
            </a:r>
            <a:r>
              <a:rPr lang="en-US" altLang="en-US" dirty="0" smtClean="0"/>
              <a:t> if it turns out that your hypothesis was not correct. You learned!!!!!!!!!</a:t>
            </a:r>
          </a:p>
          <a:p>
            <a:endParaRPr lang="en-US" altLang="en-US" dirty="0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572000"/>
            <a:ext cx="1754188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smtClean="0"/>
              <a:t>Retest/Report your findings</a:t>
            </a:r>
            <a:endParaRPr lang="en-US" altLang="en-US" sz="40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After proving your hypothesis numerous times, one of the most important parts of the scientific method is to report to others your findings.</a:t>
            </a:r>
          </a:p>
          <a:p>
            <a:r>
              <a:rPr lang="en-US" altLang="en-US" smtClean="0"/>
              <a:t>You will help others learn.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4724400"/>
            <a:ext cx="174942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dirty="0" smtClean="0"/>
              <a:t>Not a linear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steps may seem very linear, but the process itself is very circular.</a:t>
            </a:r>
          </a:p>
          <a:p>
            <a:r>
              <a:rPr lang="en-US" sz="2400" dirty="0" smtClean="0"/>
              <a:t>After we have done our conclusions more questions may arise, so we start over with </a:t>
            </a:r>
          </a:p>
          <a:p>
            <a:pPr lvl="1"/>
            <a:r>
              <a:rPr lang="en-US" dirty="0" smtClean="0"/>
              <a:t>State the problem</a:t>
            </a:r>
          </a:p>
          <a:p>
            <a:pPr lvl="1"/>
            <a:r>
              <a:rPr lang="en-US" dirty="0" smtClean="0"/>
              <a:t>Gather information</a:t>
            </a:r>
          </a:p>
          <a:p>
            <a:pPr lvl="1"/>
            <a:r>
              <a:rPr lang="en-US" dirty="0" smtClean="0"/>
              <a:t>Form a hypothesis</a:t>
            </a:r>
          </a:p>
          <a:p>
            <a:pPr lvl="1"/>
            <a:r>
              <a:rPr lang="en-US" dirty="0" smtClean="0"/>
              <a:t>Plan experiment</a:t>
            </a:r>
          </a:p>
          <a:p>
            <a:pPr lvl="1"/>
            <a:r>
              <a:rPr lang="en-US" dirty="0" smtClean="0"/>
              <a:t>Analyze data</a:t>
            </a:r>
          </a:p>
          <a:p>
            <a:pPr lvl="1"/>
            <a:r>
              <a:rPr lang="en-US" dirty="0" smtClean="0"/>
              <a:t>Draw a conclusion</a:t>
            </a:r>
          </a:p>
        </p:txBody>
      </p:sp>
    </p:spTree>
    <p:extLst>
      <p:ext uri="{BB962C8B-B14F-4D97-AF65-F5344CB8AC3E}">
        <p14:creationId xmlns:p14="http://schemas.microsoft.com/office/powerpoint/2010/main" val="262962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you start again, creating a cycle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124200" y="1600200"/>
            <a:ext cx="2133600" cy="1447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rgbClr val="660033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549900" y="2438400"/>
            <a:ext cx="1828800" cy="1219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019800" y="4495800"/>
            <a:ext cx="1828800" cy="1219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657600" y="5410200"/>
            <a:ext cx="1828800" cy="1219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295400" y="4495800"/>
            <a:ext cx="1828800" cy="1219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136650" y="2593327"/>
            <a:ext cx="1828800" cy="1219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400" y="1908601"/>
            <a:ext cx="1358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the Problem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02300" y="2632501"/>
            <a:ext cx="166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Gather Information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84900" y="4655402"/>
            <a:ext cx="166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 a Hypothesis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22700" y="5604301"/>
            <a:ext cx="166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 an Experiment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47800" y="4689901"/>
            <a:ext cx="166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Analyze the data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30325" y="2786481"/>
            <a:ext cx="166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a conclusion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29000" y="3551451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Steps to Scientific Method</a:t>
            </a:r>
            <a:endParaRPr lang="en-US" b="1" dirty="0"/>
          </a:p>
        </p:txBody>
      </p:sp>
      <p:sp>
        <p:nvSpPr>
          <p:cNvPr id="18" name="Right Arrow 17"/>
          <p:cNvSpPr/>
          <p:nvPr/>
        </p:nvSpPr>
        <p:spPr bwMode="auto">
          <a:xfrm rot="1781162">
            <a:off x="5410200" y="1828800"/>
            <a:ext cx="609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5063704">
            <a:off x="6892641" y="3718662"/>
            <a:ext cx="609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ight Arrow 19"/>
          <p:cNvSpPr/>
          <p:nvPr/>
        </p:nvSpPr>
        <p:spPr bwMode="auto">
          <a:xfrm rot="9656019">
            <a:off x="5988701" y="5922850"/>
            <a:ext cx="609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 bwMode="auto">
          <a:xfrm rot="12942964">
            <a:off x="2892520" y="5718600"/>
            <a:ext cx="609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17268332">
            <a:off x="1142999" y="3948622"/>
            <a:ext cx="609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 rot="20223623">
            <a:off x="2385080" y="2011893"/>
            <a:ext cx="609600" cy="381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29000" y="1110736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943192" y="1880637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Great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261100" y="4103264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Farmers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84600" y="4932507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Plant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347728" y="4081508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All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120571" y="2076064"/>
            <a:ext cx="1511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Everyone uses it everyday.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8800" smtClean="0"/>
              <a:t>Yes Even You!!!!!!!!!!</a:t>
            </a:r>
            <a:endParaRPr lang="en-US" altLang="en-US" sz="720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248400" y="1219200"/>
          <a:ext cx="2641600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4" imgW="4064000" imgH="3784600" progId="">
                  <p:embed/>
                </p:oleObj>
              </mc:Choice>
              <mc:Fallback>
                <p:oleObj r:id="rId4" imgW="4064000" imgH="37846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2641600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ping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9600" smtClean="0"/>
              <a:t>Big</a:t>
            </a:r>
            <a:r>
              <a:rPr lang="en-US" altLang="en-US" sz="4000" smtClean="0"/>
              <a:t> or </a:t>
            </a:r>
            <a:r>
              <a:rPr lang="en-US" altLang="en-US" sz="2000" smtClean="0"/>
              <a:t>small</a:t>
            </a:r>
            <a:r>
              <a:rPr lang="en-US" altLang="en-US" sz="4000" smtClean="0"/>
              <a:t> ones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676400" y="3352800"/>
          <a:ext cx="29765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3" imgW="3035300" imgH="3263900" progId="">
                  <p:embed/>
                </p:oleObj>
              </mc:Choice>
              <mc:Fallback>
                <p:oleObj r:id="rId3" imgW="3035300" imgH="32639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52800"/>
                        <a:ext cx="2976563" cy="320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4648200" y="4724400"/>
          <a:ext cx="14478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5" imgW="862584" imgH="384048" progId="">
                  <p:embed/>
                </p:oleObj>
              </mc:Choice>
              <mc:Fallback>
                <p:oleObj r:id="rId5" imgW="862584" imgH="38404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724400"/>
                        <a:ext cx="144780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It’s a way to solve problems…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smtClean="0">
                <a:solidFill>
                  <a:srgbClr val="0033CC"/>
                </a:solidFill>
              </a:rPr>
              <a:t>Any of these sound familiar?</a:t>
            </a:r>
            <a:endParaRPr lang="en-US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33"/>
                </a:solidFill>
              </a:rPr>
              <a:t>Where are My Shoes?</a:t>
            </a:r>
          </a:p>
          <a:p>
            <a:r>
              <a:rPr lang="en-US" altLang="en-US" smtClean="0">
                <a:solidFill>
                  <a:srgbClr val="CC9900"/>
                </a:solidFill>
              </a:rPr>
              <a:t>What should I have for lunch?</a:t>
            </a:r>
          </a:p>
          <a:p>
            <a:r>
              <a:rPr lang="en-US" altLang="en-US" smtClean="0">
                <a:solidFill>
                  <a:srgbClr val="000099"/>
                </a:solidFill>
              </a:rPr>
              <a:t>What class do I have next?</a:t>
            </a:r>
          </a:p>
          <a:p>
            <a:r>
              <a:rPr lang="en-US" altLang="en-US" smtClean="0">
                <a:solidFill>
                  <a:srgbClr val="006600"/>
                </a:solidFill>
              </a:rPr>
              <a:t>Did I do my homework for that class?</a:t>
            </a:r>
          </a:p>
          <a:p>
            <a:r>
              <a:rPr lang="en-US" altLang="en-US" smtClean="0">
                <a:solidFill>
                  <a:srgbClr val="CC0000"/>
                </a:solidFill>
              </a:rPr>
              <a:t>What is the cure for cancer?</a:t>
            </a:r>
            <a:endParaRPr lang="en-US" altLang="en-US" smtClean="0"/>
          </a:p>
          <a:p>
            <a:r>
              <a:rPr lang="en-US" altLang="en-US" smtClean="0">
                <a:solidFill>
                  <a:srgbClr val="FF0066"/>
                </a:solidFill>
              </a:rPr>
              <a:t>Which deodorant works the longest?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six steps to the scientific method-The 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Six</a:t>
            </a:r>
          </a:p>
          <a:p>
            <a:r>
              <a:rPr lang="en-US" dirty="0" smtClean="0"/>
              <a:t>Great</a:t>
            </a:r>
          </a:p>
          <a:p>
            <a:r>
              <a:rPr lang="en-US" dirty="0" smtClean="0"/>
              <a:t>Farmers</a:t>
            </a:r>
          </a:p>
          <a:p>
            <a:r>
              <a:rPr lang="en-US" dirty="0" smtClean="0"/>
              <a:t>Plant</a:t>
            </a:r>
          </a:p>
          <a:p>
            <a:r>
              <a:rPr lang="en-US" dirty="0" smtClean="0"/>
              <a:t>All</a:t>
            </a:r>
          </a:p>
          <a:p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State the problem</a:t>
            </a:r>
          </a:p>
          <a:p>
            <a:r>
              <a:rPr lang="en-US" dirty="0" smtClean="0"/>
              <a:t>Gather Information</a:t>
            </a:r>
          </a:p>
          <a:p>
            <a:r>
              <a:rPr lang="en-US" dirty="0" smtClean="0"/>
              <a:t>Form a Hypothesis</a:t>
            </a:r>
          </a:p>
          <a:p>
            <a:r>
              <a:rPr lang="en-US" dirty="0" smtClean="0"/>
              <a:t>Plan an Experiment</a:t>
            </a:r>
          </a:p>
          <a:p>
            <a:r>
              <a:rPr lang="en-US" dirty="0" smtClean="0"/>
              <a:t>Analyze Data</a:t>
            </a:r>
          </a:p>
          <a:p>
            <a:r>
              <a:rPr lang="en-US" dirty="0" smtClean="0"/>
              <a:t>Draw a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There are six steps to the Scientific Method.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CC0000"/>
                </a:solidFill>
              </a:rPr>
              <a:t>1. State the problem</a:t>
            </a:r>
          </a:p>
          <a:p>
            <a:r>
              <a:rPr lang="en-US" altLang="en-US" dirty="0" smtClean="0">
                <a:solidFill>
                  <a:srgbClr val="CC0000"/>
                </a:solidFill>
              </a:rPr>
              <a:t>2. Gather the information</a:t>
            </a:r>
          </a:p>
          <a:p>
            <a:r>
              <a:rPr lang="en-US" altLang="en-US" dirty="0" smtClean="0">
                <a:solidFill>
                  <a:srgbClr val="CC0000"/>
                </a:solidFill>
              </a:rPr>
              <a:t>3. Form a Hypothesis</a:t>
            </a:r>
          </a:p>
          <a:p>
            <a:r>
              <a:rPr lang="en-US" altLang="en-US" dirty="0" smtClean="0">
                <a:solidFill>
                  <a:srgbClr val="CC0000"/>
                </a:solidFill>
              </a:rPr>
              <a:t>4. Plan an Experiment</a:t>
            </a:r>
          </a:p>
          <a:p>
            <a:r>
              <a:rPr lang="en-US" altLang="en-US" dirty="0" smtClean="0">
                <a:solidFill>
                  <a:srgbClr val="CC0000"/>
                </a:solidFill>
              </a:rPr>
              <a:t>5. Analyze Data</a:t>
            </a:r>
          </a:p>
          <a:p>
            <a:r>
              <a:rPr lang="en-US" altLang="en-US" dirty="0" smtClean="0">
                <a:solidFill>
                  <a:srgbClr val="CC0000"/>
                </a:solidFill>
              </a:rPr>
              <a:t>6. Draw a conclusion</a:t>
            </a:r>
          </a:p>
          <a:p>
            <a:endParaRPr lang="en-US" altLang="en-US" dirty="0" smtClean="0">
              <a:solidFill>
                <a:srgbClr val="CC0000"/>
              </a:solidFill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410200" y="2362200"/>
          <a:ext cx="3055938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3" imgW="2324100" imgH="3187700" progId="">
                  <p:embed/>
                </p:oleObj>
              </mc:Choice>
              <mc:Fallback>
                <p:oleObj r:id="rId3" imgW="2324100" imgH="31877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2362200"/>
                        <a:ext cx="3055938" cy="419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5867400" y="3276600"/>
          <a:ext cx="1676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5" imgW="2795016" imgH="1063752" progId="">
                  <p:embed/>
                </p:oleObj>
              </mc:Choice>
              <mc:Fallback>
                <p:oleObj r:id="rId5" imgW="2795016" imgH="1063752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76600"/>
                        <a:ext cx="167640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905000"/>
          </a:xfrm>
        </p:spPr>
        <p:txBody>
          <a:bodyPr/>
          <a:lstStyle/>
          <a:p>
            <a:r>
              <a:rPr lang="en-US" altLang="en-US" smtClean="0"/>
              <a:t>By following these steps in order you will learn about your question.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4038600"/>
            <a:ext cx="5791200" cy="1066800"/>
          </a:xfrm>
        </p:spPr>
        <p:txBody>
          <a:bodyPr/>
          <a:lstStyle/>
          <a:p>
            <a:r>
              <a:rPr lang="en-US" altLang="en-US" smtClean="0"/>
              <a:t>Notice the IN ORDER part. It is very important.</a:t>
            </a:r>
          </a:p>
        </p:txBody>
      </p:sp>
      <p:pic>
        <p:nvPicPr>
          <p:cNvPr id="9220" name="Picture 5" descr="C:\Users\user\AppData\Local\Microsoft\Windows\Temporary Internet Files\Content.IE5\0ZUC8ZMJ\MC9001975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62200"/>
            <a:ext cx="4581525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600" dirty="0" smtClean="0"/>
              <a:t>Six-State the Problem</a:t>
            </a:r>
            <a:endParaRPr lang="en-US" alt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>
              <a:buFontTx/>
              <a:buNone/>
            </a:pPr>
            <a:r>
              <a:rPr lang="en-US" altLang="en-US" sz="2800" smtClean="0"/>
              <a:t>*This is the question that you are trying to answer or problem that you are trying to solve. </a:t>
            </a:r>
          </a:p>
          <a:p>
            <a:pPr lvl="3">
              <a:buFontTx/>
              <a:buNone/>
            </a:pPr>
            <a:r>
              <a:rPr lang="en-US" altLang="en-US" sz="2800" smtClean="0"/>
              <a:t>*Try to narrow it down and be very specific.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267200" y="4572000"/>
          <a:ext cx="110013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371856" imgH="316992" progId="">
                  <p:embed/>
                </p:oleObj>
              </mc:Choice>
              <mc:Fallback>
                <p:oleObj r:id="rId3" imgW="371856" imgH="316992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572000"/>
                        <a:ext cx="1100138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5400" dirty="0" smtClean="0"/>
              <a:t>Great-Gather Information</a:t>
            </a:r>
            <a:endParaRPr lang="en-US" alt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Based on information you already know. </a:t>
            </a:r>
            <a:r>
              <a:rPr lang="en-US" altLang="en-US" smtClean="0">
                <a:solidFill>
                  <a:srgbClr val="006600"/>
                </a:solidFill>
              </a:rPr>
              <a:t>-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rgbClr val="006600"/>
                </a:solidFill>
              </a:rPr>
              <a:t>		books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rgbClr val="006600"/>
                </a:solidFill>
              </a:rPr>
              <a:t>		magazines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rgbClr val="006600"/>
                </a:solidFill>
              </a:rPr>
              <a:t>		reports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rgbClr val="006600"/>
                </a:solidFill>
              </a:rPr>
              <a:t>		experts</a:t>
            </a:r>
          </a:p>
          <a:p>
            <a:pPr>
              <a:buFont typeface="Wingdings" pitchFamily="2" charset="2"/>
              <a:buNone/>
            </a:pPr>
            <a:r>
              <a:rPr lang="en-US" altLang="en-US" smtClean="0">
                <a:solidFill>
                  <a:srgbClr val="006600"/>
                </a:solidFill>
              </a:rPr>
              <a:t>		your past experiences</a:t>
            </a:r>
          </a:p>
          <a:p>
            <a:pPr lvl="1"/>
            <a:endParaRPr lang="en-US" altLang="en-US" smtClean="0">
              <a:solidFill>
                <a:srgbClr val="006600"/>
              </a:solidFill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124200"/>
            <a:ext cx="1843088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theme/theme1.xml><?xml version="1.0" encoding="utf-8"?>
<a:theme xmlns:a="http://schemas.openxmlformats.org/drawingml/2006/main" name="Serene">
  <a:themeElements>
    <a:clrScheme name="Serene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8C8CE"/>
      </a:accent1>
      <a:accent2>
        <a:srgbClr val="808080"/>
      </a:accent2>
      <a:accent3>
        <a:srgbClr val="FFFFFF"/>
      </a:accent3>
      <a:accent4>
        <a:srgbClr val="000000"/>
      </a:accent4>
      <a:accent5>
        <a:srgbClr val="E0E0E3"/>
      </a:accent5>
      <a:accent6>
        <a:srgbClr val="737373"/>
      </a:accent6>
      <a:hlink>
        <a:srgbClr val="838383"/>
      </a:hlink>
      <a:folHlink>
        <a:srgbClr val="4D4D4D"/>
      </a:folHlink>
    </a:clrScheme>
    <a:fontScheme name="Sere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4282A6"/>
        </a:hlink>
        <a:folHlink>
          <a:srgbClr val="DD6B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3A7392"/>
        </a:hlink>
        <a:folHlink>
          <a:srgbClr val="EB69D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8C8CE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0E0E3"/>
        </a:accent5>
        <a:accent6>
          <a:srgbClr val="737373"/>
        </a:accent6>
        <a:hlink>
          <a:srgbClr val="838383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98:Templates:Presentation Designs:Serene</Template>
  <TotalTime>357</TotalTime>
  <Words>567</Words>
  <Application>Microsoft Office PowerPoint</Application>
  <PresentationFormat>On-screen Show (4:3)</PresentationFormat>
  <Paragraphs>114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Monotype Sorts</vt:lpstr>
      <vt:lpstr>Times</vt:lpstr>
      <vt:lpstr>Times New Roman</vt:lpstr>
      <vt:lpstr>Wingdings</vt:lpstr>
      <vt:lpstr>Serene</vt:lpstr>
      <vt:lpstr>Scientific Method</vt:lpstr>
      <vt:lpstr>Everyone uses it everyday.</vt:lpstr>
      <vt:lpstr>It’s a way to solve problems…</vt:lpstr>
      <vt:lpstr>Any of these sound familiar?</vt:lpstr>
      <vt:lpstr>There are six steps to the scientific method-The Phrase</vt:lpstr>
      <vt:lpstr>There are six steps to the Scientific Method.</vt:lpstr>
      <vt:lpstr>By following these steps in order you will learn about your question.</vt:lpstr>
      <vt:lpstr>Six-State the Problem</vt:lpstr>
      <vt:lpstr>Great-Gather Information</vt:lpstr>
      <vt:lpstr>Farmers-Form A Hypothesis</vt:lpstr>
      <vt:lpstr>Plant-Plan an Experiment</vt:lpstr>
      <vt:lpstr>How to Remember</vt:lpstr>
      <vt:lpstr>Example</vt:lpstr>
      <vt:lpstr>All-Analyze the data</vt:lpstr>
      <vt:lpstr>Day-Draw a Conclusion</vt:lpstr>
      <vt:lpstr>Retest/Report your findings</vt:lpstr>
      <vt:lpstr>Not a linear Process</vt:lpstr>
      <vt:lpstr>Then you start again, creating a cycle</vt:lpstr>
    </vt:vector>
  </TitlesOfParts>
  <Company>Jordan 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Joel P. Jensen MS</dc:creator>
  <cp:lastModifiedBy>Arlene Perez</cp:lastModifiedBy>
  <cp:revision>32</cp:revision>
  <dcterms:created xsi:type="dcterms:W3CDTF">2031-09-03T13:35:22Z</dcterms:created>
  <dcterms:modified xsi:type="dcterms:W3CDTF">2017-09-12T21:56:50Z</dcterms:modified>
</cp:coreProperties>
</file>